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diagrams/data2.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3.xml" ContentType="application/vnd.openxmlformats-officedocument.drawingml.diagramLayout+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1" autoAdjust="0"/>
  </p:normalViewPr>
  <p:slideViewPr>
    <p:cSldViewPr snapToGrid="0">
      <p:cViewPr varScale="1">
        <p:scale>
          <a:sx n="94" d="100"/>
          <a:sy n="94" d="100"/>
        </p:scale>
        <p:origin x="1194" y="84"/>
      </p:cViewPr>
      <p:guideLst/>
    </p:cSldViewPr>
  </p:slideViewPr>
  <p:notesTextViewPr>
    <p:cViewPr>
      <p:scale>
        <a:sx n="1" d="1"/>
        <a:sy n="1" d="1"/>
      </p:scale>
      <p:origin x="0" y="-55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39A84B-02C0-4761-A414-0C353985487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42E06E4-0AA2-4462-B65B-0F5C48FBD1A4}">
      <dgm:prSet/>
      <dgm:spPr/>
      <dgm:t>
        <a:bodyPr/>
        <a:lstStyle/>
        <a:p>
          <a:r>
            <a:rPr lang="en-GB" b="0" i="0" dirty="0"/>
            <a:t>Risk Management in a Quality Management System</a:t>
          </a:r>
          <a:endParaRPr lang="en-US" dirty="0"/>
        </a:p>
      </dgm:t>
    </dgm:pt>
    <dgm:pt modelId="{50B13FAE-6AEE-45C4-953E-81D1B154E216}" type="parTrans" cxnId="{68F904A1-DBD2-4968-97CF-85C5B9838878}">
      <dgm:prSet/>
      <dgm:spPr/>
      <dgm:t>
        <a:bodyPr/>
        <a:lstStyle/>
        <a:p>
          <a:endParaRPr lang="en-US"/>
        </a:p>
      </dgm:t>
    </dgm:pt>
    <dgm:pt modelId="{3E2418FE-3158-4C6E-9007-02E696BE8821}" type="sibTrans" cxnId="{68F904A1-DBD2-4968-97CF-85C5B9838878}">
      <dgm:prSet/>
      <dgm:spPr/>
      <dgm:t>
        <a:bodyPr/>
        <a:lstStyle/>
        <a:p>
          <a:endParaRPr lang="en-US"/>
        </a:p>
      </dgm:t>
    </dgm:pt>
    <dgm:pt modelId="{1C887EC4-7575-4450-B257-D3F1EC86B759}">
      <dgm:prSet/>
      <dgm:spPr/>
      <dgm:t>
        <a:bodyPr/>
        <a:lstStyle/>
        <a:p>
          <a:r>
            <a:rPr lang="en-GB" b="0" i="0"/>
            <a:t>Common characteristics of Risk Management in a QMS</a:t>
          </a:r>
          <a:endParaRPr lang="en-US"/>
        </a:p>
      </dgm:t>
    </dgm:pt>
    <dgm:pt modelId="{D20F8680-8AB7-4E87-BE7D-8F25C33BAB46}" type="parTrans" cxnId="{707CCF27-7DD5-4FFC-9836-F53E8D0A0D42}">
      <dgm:prSet/>
      <dgm:spPr/>
      <dgm:t>
        <a:bodyPr/>
        <a:lstStyle/>
        <a:p>
          <a:endParaRPr lang="en-US"/>
        </a:p>
      </dgm:t>
    </dgm:pt>
    <dgm:pt modelId="{8C4A0ECD-420C-42BA-A155-95CFB8B9575D}" type="sibTrans" cxnId="{707CCF27-7DD5-4FFC-9836-F53E8D0A0D42}">
      <dgm:prSet/>
      <dgm:spPr/>
      <dgm:t>
        <a:bodyPr/>
        <a:lstStyle/>
        <a:p>
          <a:endParaRPr lang="en-US"/>
        </a:p>
      </dgm:t>
    </dgm:pt>
    <dgm:pt modelId="{4E3DE06E-C212-4381-9685-3F96F4129A2C}">
      <dgm:prSet/>
      <dgm:spPr/>
      <dgm:t>
        <a:bodyPr/>
        <a:lstStyle/>
        <a:p>
          <a:r>
            <a:rPr lang="en-GB" b="0" i="0" dirty="0"/>
            <a:t>Approach to Risk Management in Quality Management System</a:t>
          </a:r>
          <a:endParaRPr lang="en-US" dirty="0"/>
        </a:p>
      </dgm:t>
    </dgm:pt>
    <dgm:pt modelId="{75CC896D-44C5-4D64-A5CD-E9CAC91D4E4A}" type="parTrans" cxnId="{0369FAC4-120F-49FC-B76D-E89D469689A2}">
      <dgm:prSet/>
      <dgm:spPr/>
      <dgm:t>
        <a:bodyPr/>
        <a:lstStyle/>
        <a:p>
          <a:endParaRPr lang="en-US"/>
        </a:p>
      </dgm:t>
    </dgm:pt>
    <dgm:pt modelId="{F1B41A99-4B4B-45D0-A4C7-D8C90C115668}" type="sibTrans" cxnId="{0369FAC4-120F-49FC-B76D-E89D469689A2}">
      <dgm:prSet/>
      <dgm:spPr/>
      <dgm:t>
        <a:bodyPr/>
        <a:lstStyle/>
        <a:p>
          <a:endParaRPr lang="en-US"/>
        </a:p>
      </dgm:t>
    </dgm:pt>
    <dgm:pt modelId="{0DEF1EA4-DD82-4F86-A196-8775F8F50ADB}">
      <dgm:prSet/>
      <dgm:spPr/>
      <dgm:t>
        <a:bodyPr/>
        <a:lstStyle/>
        <a:p>
          <a:r>
            <a:rPr lang="en-GB" dirty="0" err="1"/>
            <a:t>Responsibity</a:t>
          </a:r>
          <a:r>
            <a:rPr lang="en-GB" dirty="0"/>
            <a:t> carry out of Risk Management in QMS</a:t>
          </a:r>
          <a:br>
            <a:rPr lang="en-GB" dirty="0"/>
          </a:br>
          <a:endParaRPr lang="en-US" dirty="0"/>
        </a:p>
      </dgm:t>
    </dgm:pt>
    <dgm:pt modelId="{3CC79C08-4818-4DD9-A1D3-AAA3FA7E1358}" type="parTrans" cxnId="{844D0370-D567-4E67-9D6A-FE51F5763FD5}">
      <dgm:prSet/>
      <dgm:spPr/>
      <dgm:t>
        <a:bodyPr/>
        <a:lstStyle/>
        <a:p>
          <a:endParaRPr lang="en-US"/>
        </a:p>
      </dgm:t>
    </dgm:pt>
    <dgm:pt modelId="{F354872D-971F-40F6-8A3C-F545A109C587}" type="sibTrans" cxnId="{844D0370-D567-4E67-9D6A-FE51F5763FD5}">
      <dgm:prSet/>
      <dgm:spPr/>
      <dgm:t>
        <a:bodyPr/>
        <a:lstStyle/>
        <a:p>
          <a:endParaRPr lang="en-US"/>
        </a:p>
      </dgm:t>
    </dgm:pt>
    <dgm:pt modelId="{73A558C6-E34C-4DCB-802F-05B5FA234E2A}">
      <dgm:prSet/>
      <dgm:spPr/>
      <dgm:t>
        <a:bodyPr/>
        <a:lstStyle/>
        <a:p>
          <a:r>
            <a:rPr lang="en-GB" b="0" i="0"/>
            <a:t>Benefits of Risk Management in a QMS</a:t>
          </a:r>
          <a:endParaRPr lang="en-US"/>
        </a:p>
      </dgm:t>
    </dgm:pt>
    <dgm:pt modelId="{99C44691-A45B-4E41-8110-A3287CD8AAC0}" type="parTrans" cxnId="{8312B5AE-FE40-4116-8048-DEC7F8D2C565}">
      <dgm:prSet/>
      <dgm:spPr/>
      <dgm:t>
        <a:bodyPr/>
        <a:lstStyle/>
        <a:p>
          <a:endParaRPr lang="en-US"/>
        </a:p>
      </dgm:t>
    </dgm:pt>
    <dgm:pt modelId="{C9AC0DB5-46BB-4799-8F60-383F8839911F}" type="sibTrans" cxnId="{8312B5AE-FE40-4116-8048-DEC7F8D2C565}">
      <dgm:prSet/>
      <dgm:spPr/>
      <dgm:t>
        <a:bodyPr/>
        <a:lstStyle/>
        <a:p>
          <a:endParaRPr lang="en-US"/>
        </a:p>
      </dgm:t>
    </dgm:pt>
    <dgm:pt modelId="{D6E32F04-6660-4A11-BB06-2EF1EEFCB8B6}">
      <dgm:prSet/>
      <dgm:spPr/>
      <dgm:t>
        <a:bodyPr/>
        <a:lstStyle/>
        <a:p>
          <a:r>
            <a:rPr lang="en-GB" b="0" i="0"/>
            <a:t>Issues with Risk Management in a QMS</a:t>
          </a:r>
          <a:endParaRPr lang="en-US"/>
        </a:p>
      </dgm:t>
    </dgm:pt>
    <dgm:pt modelId="{1924C145-0796-4B20-A3C1-2AF7D7A78E44}" type="parTrans" cxnId="{84CD48C0-3156-406E-9189-69DBDD2DAF8C}">
      <dgm:prSet/>
      <dgm:spPr/>
      <dgm:t>
        <a:bodyPr/>
        <a:lstStyle/>
        <a:p>
          <a:endParaRPr lang="en-US"/>
        </a:p>
      </dgm:t>
    </dgm:pt>
    <dgm:pt modelId="{E8004B10-1437-4C12-8DA5-9A4A7A7F9053}" type="sibTrans" cxnId="{84CD48C0-3156-406E-9189-69DBDD2DAF8C}">
      <dgm:prSet/>
      <dgm:spPr/>
      <dgm:t>
        <a:bodyPr/>
        <a:lstStyle/>
        <a:p>
          <a:endParaRPr lang="en-US"/>
        </a:p>
      </dgm:t>
    </dgm:pt>
    <dgm:pt modelId="{34425D06-D5CD-4087-89A2-9D2D1703A637}" type="pres">
      <dgm:prSet presAssocID="{7C39A84B-02C0-4761-A414-0C353985487C}" presName="linear" presStyleCnt="0">
        <dgm:presLayoutVars>
          <dgm:animLvl val="lvl"/>
          <dgm:resizeHandles val="exact"/>
        </dgm:presLayoutVars>
      </dgm:prSet>
      <dgm:spPr/>
    </dgm:pt>
    <dgm:pt modelId="{C23B54AB-6346-48B9-B88E-010E8B2E085A}" type="pres">
      <dgm:prSet presAssocID="{D42E06E4-0AA2-4462-B65B-0F5C48FBD1A4}" presName="parentText" presStyleLbl="node1" presStyleIdx="0" presStyleCnt="6">
        <dgm:presLayoutVars>
          <dgm:chMax val="0"/>
          <dgm:bulletEnabled val="1"/>
        </dgm:presLayoutVars>
      </dgm:prSet>
      <dgm:spPr/>
    </dgm:pt>
    <dgm:pt modelId="{10813CFC-8EB6-41C4-A4C1-913E446C0252}" type="pres">
      <dgm:prSet presAssocID="{3E2418FE-3158-4C6E-9007-02E696BE8821}" presName="spacer" presStyleCnt="0"/>
      <dgm:spPr/>
    </dgm:pt>
    <dgm:pt modelId="{206A85AB-EFB2-4A73-8B38-69FF6DACB4F0}" type="pres">
      <dgm:prSet presAssocID="{1C887EC4-7575-4450-B257-D3F1EC86B759}" presName="parentText" presStyleLbl="node1" presStyleIdx="1" presStyleCnt="6">
        <dgm:presLayoutVars>
          <dgm:chMax val="0"/>
          <dgm:bulletEnabled val="1"/>
        </dgm:presLayoutVars>
      </dgm:prSet>
      <dgm:spPr/>
    </dgm:pt>
    <dgm:pt modelId="{C65D267B-61F0-4D13-9F01-D26982DEEC34}" type="pres">
      <dgm:prSet presAssocID="{8C4A0ECD-420C-42BA-A155-95CFB8B9575D}" presName="spacer" presStyleCnt="0"/>
      <dgm:spPr/>
    </dgm:pt>
    <dgm:pt modelId="{3780DEEC-FBF4-4772-9358-E668060236CE}" type="pres">
      <dgm:prSet presAssocID="{4E3DE06E-C212-4381-9685-3F96F4129A2C}" presName="parentText" presStyleLbl="node1" presStyleIdx="2" presStyleCnt="6">
        <dgm:presLayoutVars>
          <dgm:chMax val="0"/>
          <dgm:bulletEnabled val="1"/>
        </dgm:presLayoutVars>
      </dgm:prSet>
      <dgm:spPr/>
    </dgm:pt>
    <dgm:pt modelId="{B54C9737-DAAA-43DB-9F9C-F59EE1FFC657}" type="pres">
      <dgm:prSet presAssocID="{F1B41A99-4B4B-45D0-A4C7-D8C90C115668}" presName="spacer" presStyleCnt="0"/>
      <dgm:spPr/>
    </dgm:pt>
    <dgm:pt modelId="{0BFB9701-850E-46F1-B4D6-BF509025EEA0}" type="pres">
      <dgm:prSet presAssocID="{0DEF1EA4-DD82-4F86-A196-8775F8F50ADB}" presName="parentText" presStyleLbl="node1" presStyleIdx="3" presStyleCnt="6">
        <dgm:presLayoutVars>
          <dgm:chMax val="0"/>
          <dgm:bulletEnabled val="1"/>
        </dgm:presLayoutVars>
      </dgm:prSet>
      <dgm:spPr/>
    </dgm:pt>
    <dgm:pt modelId="{83F5F74C-6180-47D4-A3F5-F183EA88C6AE}" type="pres">
      <dgm:prSet presAssocID="{F354872D-971F-40F6-8A3C-F545A109C587}" presName="spacer" presStyleCnt="0"/>
      <dgm:spPr/>
    </dgm:pt>
    <dgm:pt modelId="{BA733463-D369-4D66-84D0-668A27910708}" type="pres">
      <dgm:prSet presAssocID="{73A558C6-E34C-4DCB-802F-05B5FA234E2A}" presName="parentText" presStyleLbl="node1" presStyleIdx="4" presStyleCnt="6">
        <dgm:presLayoutVars>
          <dgm:chMax val="0"/>
          <dgm:bulletEnabled val="1"/>
        </dgm:presLayoutVars>
      </dgm:prSet>
      <dgm:spPr/>
    </dgm:pt>
    <dgm:pt modelId="{E450A178-E1AC-472A-9449-8346AF418113}" type="pres">
      <dgm:prSet presAssocID="{C9AC0DB5-46BB-4799-8F60-383F8839911F}" presName="spacer" presStyleCnt="0"/>
      <dgm:spPr/>
    </dgm:pt>
    <dgm:pt modelId="{BEDDF7FC-6569-4DD4-BCB0-1A84E6844A06}" type="pres">
      <dgm:prSet presAssocID="{D6E32F04-6660-4A11-BB06-2EF1EEFCB8B6}" presName="parentText" presStyleLbl="node1" presStyleIdx="5" presStyleCnt="6">
        <dgm:presLayoutVars>
          <dgm:chMax val="0"/>
          <dgm:bulletEnabled val="1"/>
        </dgm:presLayoutVars>
      </dgm:prSet>
      <dgm:spPr/>
    </dgm:pt>
  </dgm:ptLst>
  <dgm:cxnLst>
    <dgm:cxn modelId="{9791E907-4A3F-4E2B-B763-30C0F3390D64}" type="presOf" srcId="{D42E06E4-0AA2-4462-B65B-0F5C48FBD1A4}" destId="{C23B54AB-6346-48B9-B88E-010E8B2E085A}" srcOrd="0" destOrd="0" presId="urn:microsoft.com/office/officeart/2005/8/layout/vList2"/>
    <dgm:cxn modelId="{707CCF27-7DD5-4FFC-9836-F53E8D0A0D42}" srcId="{7C39A84B-02C0-4761-A414-0C353985487C}" destId="{1C887EC4-7575-4450-B257-D3F1EC86B759}" srcOrd="1" destOrd="0" parTransId="{D20F8680-8AB7-4E87-BE7D-8F25C33BAB46}" sibTransId="{8C4A0ECD-420C-42BA-A155-95CFB8B9575D}"/>
    <dgm:cxn modelId="{9918DB31-E46C-4565-9A32-41AEB0EE1554}" type="presOf" srcId="{73A558C6-E34C-4DCB-802F-05B5FA234E2A}" destId="{BA733463-D369-4D66-84D0-668A27910708}" srcOrd="0" destOrd="0" presId="urn:microsoft.com/office/officeart/2005/8/layout/vList2"/>
    <dgm:cxn modelId="{92F08144-E0D6-4467-91E7-137FB651C810}" type="presOf" srcId="{0DEF1EA4-DD82-4F86-A196-8775F8F50ADB}" destId="{0BFB9701-850E-46F1-B4D6-BF509025EEA0}" srcOrd="0" destOrd="0" presId="urn:microsoft.com/office/officeart/2005/8/layout/vList2"/>
    <dgm:cxn modelId="{3263D64F-5F79-4506-9856-078423F76FF3}" type="presOf" srcId="{D6E32F04-6660-4A11-BB06-2EF1EEFCB8B6}" destId="{BEDDF7FC-6569-4DD4-BCB0-1A84E6844A06}" srcOrd="0" destOrd="0" presId="urn:microsoft.com/office/officeart/2005/8/layout/vList2"/>
    <dgm:cxn modelId="{844D0370-D567-4E67-9D6A-FE51F5763FD5}" srcId="{7C39A84B-02C0-4761-A414-0C353985487C}" destId="{0DEF1EA4-DD82-4F86-A196-8775F8F50ADB}" srcOrd="3" destOrd="0" parTransId="{3CC79C08-4818-4DD9-A1D3-AAA3FA7E1358}" sibTransId="{F354872D-971F-40F6-8A3C-F545A109C587}"/>
    <dgm:cxn modelId="{0CB36799-1247-4B81-9724-EA0DE40DD8ED}" type="presOf" srcId="{4E3DE06E-C212-4381-9685-3F96F4129A2C}" destId="{3780DEEC-FBF4-4772-9358-E668060236CE}" srcOrd="0" destOrd="0" presId="urn:microsoft.com/office/officeart/2005/8/layout/vList2"/>
    <dgm:cxn modelId="{68F904A1-DBD2-4968-97CF-85C5B9838878}" srcId="{7C39A84B-02C0-4761-A414-0C353985487C}" destId="{D42E06E4-0AA2-4462-B65B-0F5C48FBD1A4}" srcOrd="0" destOrd="0" parTransId="{50B13FAE-6AEE-45C4-953E-81D1B154E216}" sibTransId="{3E2418FE-3158-4C6E-9007-02E696BE8821}"/>
    <dgm:cxn modelId="{8312B5AE-FE40-4116-8048-DEC7F8D2C565}" srcId="{7C39A84B-02C0-4761-A414-0C353985487C}" destId="{73A558C6-E34C-4DCB-802F-05B5FA234E2A}" srcOrd="4" destOrd="0" parTransId="{99C44691-A45B-4E41-8110-A3287CD8AAC0}" sibTransId="{C9AC0DB5-46BB-4799-8F60-383F8839911F}"/>
    <dgm:cxn modelId="{84CD48C0-3156-406E-9189-69DBDD2DAF8C}" srcId="{7C39A84B-02C0-4761-A414-0C353985487C}" destId="{D6E32F04-6660-4A11-BB06-2EF1EEFCB8B6}" srcOrd="5" destOrd="0" parTransId="{1924C145-0796-4B20-A3C1-2AF7D7A78E44}" sibTransId="{E8004B10-1437-4C12-8DA5-9A4A7A7F9053}"/>
    <dgm:cxn modelId="{0369FAC4-120F-49FC-B76D-E89D469689A2}" srcId="{7C39A84B-02C0-4761-A414-0C353985487C}" destId="{4E3DE06E-C212-4381-9685-3F96F4129A2C}" srcOrd="2" destOrd="0" parTransId="{75CC896D-44C5-4D64-A5CD-E9CAC91D4E4A}" sibTransId="{F1B41A99-4B4B-45D0-A4C7-D8C90C115668}"/>
    <dgm:cxn modelId="{5C4FDDCB-30DF-4E1B-B8CF-5FFDBBF664FC}" type="presOf" srcId="{1C887EC4-7575-4450-B257-D3F1EC86B759}" destId="{206A85AB-EFB2-4A73-8B38-69FF6DACB4F0}" srcOrd="0" destOrd="0" presId="urn:microsoft.com/office/officeart/2005/8/layout/vList2"/>
    <dgm:cxn modelId="{EC1B97D0-F35B-4664-92F8-6D195ACC4E14}" type="presOf" srcId="{7C39A84B-02C0-4761-A414-0C353985487C}" destId="{34425D06-D5CD-4087-89A2-9D2D1703A637}" srcOrd="0" destOrd="0" presId="urn:microsoft.com/office/officeart/2005/8/layout/vList2"/>
    <dgm:cxn modelId="{E3A40A39-7D53-46AC-A6FC-3D8FD81072D0}" type="presParOf" srcId="{34425D06-D5CD-4087-89A2-9D2D1703A637}" destId="{C23B54AB-6346-48B9-B88E-010E8B2E085A}" srcOrd="0" destOrd="0" presId="urn:microsoft.com/office/officeart/2005/8/layout/vList2"/>
    <dgm:cxn modelId="{73232A5A-0448-4FC8-8AC8-824BA7238094}" type="presParOf" srcId="{34425D06-D5CD-4087-89A2-9D2D1703A637}" destId="{10813CFC-8EB6-41C4-A4C1-913E446C0252}" srcOrd="1" destOrd="0" presId="urn:microsoft.com/office/officeart/2005/8/layout/vList2"/>
    <dgm:cxn modelId="{BC4F0736-A43C-4A1F-8BE5-8F7F2158A2C6}" type="presParOf" srcId="{34425D06-D5CD-4087-89A2-9D2D1703A637}" destId="{206A85AB-EFB2-4A73-8B38-69FF6DACB4F0}" srcOrd="2" destOrd="0" presId="urn:microsoft.com/office/officeart/2005/8/layout/vList2"/>
    <dgm:cxn modelId="{B7ACB6A2-82BD-40C0-BDF5-084B50068D12}" type="presParOf" srcId="{34425D06-D5CD-4087-89A2-9D2D1703A637}" destId="{C65D267B-61F0-4D13-9F01-D26982DEEC34}" srcOrd="3" destOrd="0" presId="urn:microsoft.com/office/officeart/2005/8/layout/vList2"/>
    <dgm:cxn modelId="{84F745A6-47CB-40CE-AEF7-2E6AB2E44303}" type="presParOf" srcId="{34425D06-D5CD-4087-89A2-9D2D1703A637}" destId="{3780DEEC-FBF4-4772-9358-E668060236CE}" srcOrd="4" destOrd="0" presId="urn:microsoft.com/office/officeart/2005/8/layout/vList2"/>
    <dgm:cxn modelId="{AEEEE55B-40FB-48E1-889B-E79B0C935D83}" type="presParOf" srcId="{34425D06-D5CD-4087-89A2-9D2D1703A637}" destId="{B54C9737-DAAA-43DB-9F9C-F59EE1FFC657}" srcOrd="5" destOrd="0" presId="urn:microsoft.com/office/officeart/2005/8/layout/vList2"/>
    <dgm:cxn modelId="{B2BE83E9-84A8-432B-9946-439E7D172A74}" type="presParOf" srcId="{34425D06-D5CD-4087-89A2-9D2D1703A637}" destId="{0BFB9701-850E-46F1-B4D6-BF509025EEA0}" srcOrd="6" destOrd="0" presId="urn:microsoft.com/office/officeart/2005/8/layout/vList2"/>
    <dgm:cxn modelId="{4E45A287-3B3A-4691-A1D1-4E04A25FDF9F}" type="presParOf" srcId="{34425D06-D5CD-4087-89A2-9D2D1703A637}" destId="{83F5F74C-6180-47D4-A3F5-F183EA88C6AE}" srcOrd="7" destOrd="0" presId="urn:microsoft.com/office/officeart/2005/8/layout/vList2"/>
    <dgm:cxn modelId="{8B969224-B82F-4345-AC24-E2EB230FC481}" type="presParOf" srcId="{34425D06-D5CD-4087-89A2-9D2D1703A637}" destId="{BA733463-D369-4D66-84D0-668A27910708}" srcOrd="8" destOrd="0" presId="urn:microsoft.com/office/officeart/2005/8/layout/vList2"/>
    <dgm:cxn modelId="{4012410D-3C52-4D71-ABC6-0B86C594FE1B}" type="presParOf" srcId="{34425D06-D5CD-4087-89A2-9D2D1703A637}" destId="{E450A178-E1AC-472A-9449-8346AF418113}" srcOrd="9" destOrd="0" presId="urn:microsoft.com/office/officeart/2005/8/layout/vList2"/>
    <dgm:cxn modelId="{4BB9A3B5-4AFF-41E9-BDC1-E1D4ACA99BCF}" type="presParOf" srcId="{34425D06-D5CD-4087-89A2-9D2D1703A637}" destId="{BEDDF7FC-6569-4DD4-BCB0-1A84E6844A0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40D83-ADA6-4188-A22D-E37D9520F87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20C78E4-2B49-40B8-BC10-3FAAF7144D9D}">
      <dgm:prSet/>
      <dgm:spPr/>
      <dgm:t>
        <a:bodyPr/>
        <a:lstStyle/>
        <a:p>
          <a:r>
            <a:rPr lang="en-GB"/>
            <a:t>Risk-based approaches within business are not new.</a:t>
          </a:r>
          <a:endParaRPr lang="en-US"/>
        </a:p>
      </dgm:t>
    </dgm:pt>
    <dgm:pt modelId="{A4839F61-9ACF-4B33-83D7-00A28CD081C1}" type="parTrans" cxnId="{4DFD771F-266C-4E32-85CB-D21D37F36078}">
      <dgm:prSet/>
      <dgm:spPr/>
      <dgm:t>
        <a:bodyPr/>
        <a:lstStyle/>
        <a:p>
          <a:endParaRPr lang="en-US"/>
        </a:p>
      </dgm:t>
    </dgm:pt>
    <dgm:pt modelId="{12265CD1-5A61-4C25-818F-BA5A1EBF8DDA}" type="sibTrans" cxnId="{4DFD771F-266C-4E32-85CB-D21D37F36078}">
      <dgm:prSet/>
      <dgm:spPr/>
      <dgm:t>
        <a:bodyPr/>
        <a:lstStyle/>
        <a:p>
          <a:endParaRPr lang="en-US"/>
        </a:p>
      </dgm:t>
    </dgm:pt>
    <dgm:pt modelId="{1DB31472-5FDE-4530-8724-B1D0B4BF09D5}">
      <dgm:prSet/>
      <dgm:spPr/>
      <dgm:t>
        <a:bodyPr/>
        <a:lstStyle/>
        <a:p>
          <a:r>
            <a:rPr lang="en-GB"/>
            <a:t>Most of us will have had some exposure to managing risk in our job. Commonly this might be supporting a function or project to identify or assess risk.</a:t>
          </a:r>
          <a:endParaRPr lang="en-US"/>
        </a:p>
      </dgm:t>
    </dgm:pt>
    <dgm:pt modelId="{00EE0FEA-5E80-4DAF-8FD9-C50E53797467}" type="parTrans" cxnId="{5E1A6503-6E7B-47D3-9F48-2B4D55B9FDFB}">
      <dgm:prSet/>
      <dgm:spPr/>
      <dgm:t>
        <a:bodyPr/>
        <a:lstStyle/>
        <a:p>
          <a:endParaRPr lang="en-US"/>
        </a:p>
      </dgm:t>
    </dgm:pt>
    <dgm:pt modelId="{7E31E560-8779-453A-90BE-4FA70365FC6C}" type="sibTrans" cxnId="{5E1A6503-6E7B-47D3-9F48-2B4D55B9FDFB}">
      <dgm:prSet/>
      <dgm:spPr/>
      <dgm:t>
        <a:bodyPr/>
        <a:lstStyle/>
        <a:p>
          <a:endParaRPr lang="en-US"/>
        </a:p>
      </dgm:t>
    </dgm:pt>
    <dgm:pt modelId="{FBF4530C-544D-4B95-9FD8-F9A51E81BF66}">
      <dgm:prSet/>
      <dgm:spPr/>
      <dgm:t>
        <a:bodyPr/>
        <a:lstStyle/>
        <a:p>
          <a:r>
            <a:rPr lang="en-GB"/>
            <a:t>Many organizations will have integrated processes that look to make managing risk habitual.</a:t>
          </a:r>
          <a:endParaRPr lang="en-US"/>
        </a:p>
      </dgm:t>
    </dgm:pt>
    <dgm:pt modelId="{BD741E1D-49AF-41A4-AA04-EDDAFBD6164A}" type="parTrans" cxnId="{ECBE7B66-1343-4168-B7E1-0BE36EF10338}">
      <dgm:prSet/>
      <dgm:spPr/>
      <dgm:t>
        <a:bodyPr/>
        <a:lstStyle/>
        <a:p>
          <a:endParaRPr lang="en-US"/>
        </a:p>
      </dgm:t>
    </dgm:pt>
    <dgm:pt modelId="{B7723150-1744-43D6-B238-EF6570FD25B9}" type="sibTrans" cxnId="{ECBE7B66-1343-4168-B7E1-0BE36EF10338}">
      <dgm:prSet/>
      <dgm:spPr/>
      <dgm:t>
        <a:bodyPr/>
        <a:lstStyle/>
        <a:p>
          <a:endParaRPr lang="en-US"/>
        </a:p>
      </dgm:t>
    </dgm:pt>
    <dgm:pt modelId="{918926ED-5001-4351-8926-42418EE60A5A}">
      <dgm:prSet/>
      <dgm:spPr/>
      <dgm:t>
        <a:bodyPr/>
        <a:lstStyle/>
        <a:p>
          <a:r>
            <a:rPr lang="en-GB"/>
            <a:t>Organizations do this to mitigate the impact that risks can deliver. They may lead to consequences that can have a negative impact on both your business and potentially your customers.</a:t>
          </a:r>
          <a:endParaRPr lang="en-US"/>
        </a:p>
      </dgm:t>
    </dgm:pt>
    <dgm:pt modelId="{EB3CDE15-9875-4EA3-AB87-B9AB3F120ECD}" type="parTrans" cxnId="{2C91B403-66E6-47DC-80B3-02F83355D35C}">
      <dgm:prSet/>
      <dgm:spPr/>
      <dgm:t>
        <a:bodyPr/>
        <a:lstStyle/>
        <a:p>
          <a:endParaRPr lang="en-US"/>
        </a:p>
      </dgm:t>
    </dgm:pt>
    <dgm:pt modelId="{0505ED21-5F3A-4B2F-9848-4AB844DC9D1A}" type="sibTrans" cxnId="{2C91B403-66E6-47DC-80B3-02F83355D35C}">
      <dgm:prSet/>
      <dgm:spPr/>
      <dgm:t>
        <a:bodyPr/>
        <a:lstStyle/>
        <a:p>
          <a:endParaRPr lang="en-US"/>
        </a:p>
      </dgm:t>
    </dgm:pt>
    <dgm:pt modelId="{BBFA9A9C-7E43-48A5-B885-A5D5FF944381}">
      <dgm:prSet/>
      <dgm:spPr/>
      <dgm:t>
        <a:bodyPr/>
        <a:lstStyle/>
        <a:p>
          <a:r>
            <a:rPr lang="en-GB"/>
            <a:t>Managing risk successfully provide numerous benefits from competitive advantage, profitability and a higher likelihood of achieving goals.</a:t>
          </a:r>
          <a:endParaRPr lang="en-US"/>
        </a:p>
      </dgm:t>
    </dgm:pt>
    <dgm:pt modelId="{165F1496-C3C1-46D2-86DD-ACF6094A3DA7}" type="parTrans" cxnId="{0340DE97-F6F6-4E3E-BDE4-08EF99E4B79B}">
      <dgm:prSet/>
      <dgm:spPr/>
      <dgm:t>
        <a:bodyPr/>
        <a:lstStyle/>
        <a:p>
          <a:endParaRPr lang="en-US"/>
        </a:p>
      </dgm:t>
    </dgm:pt>
    <dgm:pt modelId="{60E697E7-816D-41A3-BF8C-01F73DFBBD0D}" type="sibTrans" cxnId="{0340DE97-F6F6-4E3E-BDE4-08EF99E4B79B}">
      <dgm:prSet/>
      <dgm:spPr/>
      <dgm:t>
        <a:bodyPr/>
        <a:lstStyle/>
        <a:p>
          <a:endParaRPr lang="en-US"/>
        </a:p>
      </dgm:t>
    </dgm:pt>
    <dgm:pt modelId="{3F2939DB-5B12-4F05-B582-530BFF6AF707}" type="pres">
      <dgm:prSet presAssocID="{AAA40D83-ADA6-4188-A22D-E37D9520F87E}" presName="diagram" presStyleCnt="0">
        <dgm:presLayoutVars>
          <dgm:dir/>
          <dgm:resizeHandles val="exact"/>
        </dgm:presLayoutVars>
      </dgm:prSet>
      <dgm:spPr/>
    </dgm:pt>
    <dgm:pt modelId="{9E2E7C97-F5C8-4906-AA38-DFA54946EC70}" type="pres">
      <dgm:prSet presAssocID="{620C78E4-2B49-40B8-BC10-3FAAF7144D9D}" presName="node" presStyleLbl="node1" presStyleIdx="0" presStyleCnt="5">
        <dgm:presLayoutVars>
          <dgm:bulletEnabled val="1"/>
        </dgm:presLayoutVars>
      </dgm:prSet>
      <dgm:spPr/>
    </dgm:pt>
    <dgm:pt modelId="{C4CEC72A-1BB1-4AE5-B473-97D8B86F90B2}" type="pres">
      <dgm:prSet presAssocID="{12265CD1-5A61-4C25-818F-BA5A1EBF8DDA}" presName="sibTrans" presStyleCnt="0"/>
      <dgm:spPr/>
    </dgm:pt>
    <dgm:pt modelId="{4B5E70D0-02E2-4C87-9F02-AB2FFB39FFD0}" type="pres">
      <dgm:prSet presAssocID="{1DB31472-5FDE-4530-8724-B1D0B4BF09D5}" presName="node" presStyleLbl="node1" presStyleIdx="1" presStyleCnt="5">
        <dgm:presLayoutVars>
          <dgm:bulletEnabled val="1"/>
        </dgm:presLayoutVars>
      </dgm:prSet>
      <dgm:spPr/>
    </dgm:pt>
    <dgm:pt modelId="{62F83A8E-8329-4E87-9F9F-16263A7781CB}" type="pres">
      <dgm:prSet presAssocID="{7E31E560-8779-453A-90BE-4FA70365FC6C}" presName="sibTrans" presStyleCnt="0"/>
      <dgm:spPr/>
    </dgm:pt>
    <dgm:pt modelId="{29EEE349-F458-4B99-A4B2-6C07626102AE}" type="pres">
      <dgm:prSet presAssocID="{FBF4530C-544D-4B95-9FD8-F9A51E81BF66}" presName="node" presStyleLbl="node1" presStyleIdx="2" presStyleCnt="5">
        <dgm:presLayoutVars>
          <dgm:bulletEnabled val="1"/>
        </dgm:presLayoutVars>
      </dgm:prSet>
      <dgm:spPr/>
    </dgm:pt>
    <dgm:pt modelId="{4862B98A-6F25-46D9-86DA-3825F2BFF1C5}" type="pres">
      <dgm:prSet presAssocID="{B7723150-1744-43D6-B238-EF6570FD25B9}" presName="sibTrans" presStyleCnt="0"/>
      <dgm:spPr/>
    </dgm:pt>
    <dgm:pt modelId="{C204134F-9B35-499D-BFAB-C4826E2BA7B5}" type="pres">
      <dgm:prSet presAssocID="{918926ED-5001-4351-8926-42418EE60A5A}" presName="node" presStyleLbl="node1" presStyleIdx="3" presStyleCnt="5">
        <dgm:presLayoutVars>
          <dgm:bulletEnabled val="1"/>
        </dgm:presLayoutVars>
      </dgm:prSet>
      <dgm:spPr/>
    </dgm:pt>
    <dgm:pt modelId="{43AEB2FF-D76D-4A83-9495-237579F59947}" type="pres">
      <dgm:prSet presAssocID="{0505ED21-5F3A-4B2F-9848-4AB844DC9D1A}" presName="sibTrans" presStyleCnt="0"/>
      <dgm:spPr/>
    </dgm:pt>
    <dgm:pt modelId="{319A8BA6-BD5D-4549-A235-C7D96683868D}" type="pres">
      <dgm:prSet presAssocID="{BBFA9A9C-7E43-48A5-B885-A5D5FF944381}" presName="node" presStyleLbl="node1" presStyleIdx="4" presStyleCnt="5">
        <dgm:presLayoutVars>
          <dgm:bulletEnabled val="1"/>
        </dgm:presLayoutVars>
      </dgm:prSet>
      <dgm:spPr/>
    </dgm:pt>
  </dgm:ptLst>
  <dgm:cxnLst>
    <dgm:cxn modelId="{5E1A6503-6E7B-47D3-9F48-2B4D55B9FDFB}" srcId="{AAA40D83-ADA6-4188-A22D-E37D9520F87E}" destId="{1DB31472-5FDE-4530-8724-B1D0B4BF09D5}" srcOrd="1" destOrd="0" parTransId="{00EE0FEA-5E80-4DAF-8FD9-C50E53797467}" sibTransId="{7E31E560-8779-453A-90BE-4FA70365FC6C}"/>
    <dgm:cxn modelId="{2C91B403-66E6-47DC-80B3-02F83355D35C}" srcId="{AAA40D83-ADA6-4188-A22D-E37D9520F87E}" destId="{918926ED-5001-4351-8926-42418EE60A5A}" srcOrd="3" destOrd="0" parTransId="{EB3CDE15-9875-4EA3-AB87-B9AB3F120ECD}" sibTransId="{0505ED21-5F3A-4B2F-9848-4AB844DC9D1A}"/>
    <dgm:cxn modelId="{1546AD06-2C27-4EAE-BB65-C6F7E4EE56B5}" type="presOf" srcId="{FBF4530C-544D-4B95-9FD8-F9A51E81BF66}" destId="{29EEE349-F458-4B99-A4B2-6C07626102AE}" srcOrd="0" destOrd="0" presId="urn:microsoft.com/office/officeart/2005/8/layout/default"/>
    <dgm:cxn modelId="{F730891C-A02D-477E-B1E4-6688A24A7217}" type="presOf" srcId="{620C78E4-2B49-40B8-BC10-3FAAF7144D9D}" destId="{9E2E7C97-F5C8-4906-AA38-DFA54946EC70}" srcOrd="0" destOrd="0" presId="urn:microsoft.com/office/officeart/2005/8/layout/default"/>
    <dgm:cxn modelId="{4DFD771F-266C-4E32-85CB-D21D37F36078}" srcId="{AAA40D83-ADA6-4188-A22D-E37D9520F87E}" destId="{620C78E4-2B49-40B8-BC10-3FAAF7144D9D}" srcOrd="0" destOrd="0" parTransId="{A4839F61-9ACF-4B33-83D7-00A28CD081C1}" sibTransId="{12265CD1-5A61-4C25-818F-BA5A1EBF8DDA}"/>
    <dgm:cxn modelId="{5320BB43-D25B-40D6-B642-9C689595841C}" type="presOf" srcId="{1DB31472-5FDE-4530-8724-B1D0B4BF09D5}" destId="{4B5E70D0-02E2-4C87-9F02-AB2FFB39FFD0}" srcOrd="0" destOrd="0" presId="urn:microsoft.com/office/officeart/2005/8/layout/default"/>
    <dgm:cxn modelId="{ECBE7B66-1343-4168-B7E1-0BE36EF10338}" srcId="{AAA40D83-ADA6-4188-A22D-E37D9520F87E}" destId="{FBF4530C-544D-4B95-9FD8-F9A51E81BF66}" srcOrd="2" destOrd="0" parTransId="{BD741E1D-49AF-41A4-AA04-EDDAFBD6164A}" sibTransId="{B7723150-1744-43D6-B238-EF6570FD25B9}"/>
    <dgm:cxn modelId="{CF71D758-3A83-48AC-A3BC-3F5543CE1DA7}" type="presOf" srcId="{918926ED-5001-4351-8926-42418EE60A5A}" destId="{C204134F-9B35-499D-BFAB-C4826E2BA7B5}" srcOrd="0" destOrd="0" presId="urn:microsoft.com/office/officeart/2005/8/layout/default"/>
    <dgm:cxn modelId="{0340DE97-F6F6-4E3E-BDE4-08EF99E4B79B}" srcId="{AAA40D83-ADA6-4188-A22D-E37D9520F87E}" destId="{BBFA9A9C-7E43-48A5-B885-A5D5FF944381}" srcOrd="4" destOrd="0" parTransId="{165F1496-C3C1-46D2-86DD-ACF6094A3DA7}" sibTransId="{60E697E7-816D-41A3-BF8C-01F73DFBBD0D}"/>
    <dgm:cxn modelId="{1FAB33A1-05E5-4171-8405-3BC2E699D10F}" type="presOf" srcId="{AAA40D83-ADA6-4188-A22D-E37D9520F87E}" destId="{3F2939DB-5B12-4F05-B582-530BFF6AF707}" srcOrd="0" destOrd="0" presId="urn:microsoft.com/office/officeart/2005/8/layout/default"/>
    <dgm:cxn modelId="{548F8BF6-3747-47AA-AF30-F205007C5BE7}" type="presOf" srcId="{BBFA9A9C-7E43-48A5-B885-A5D5FF944381}" destId="{319A8BA6-BD5D-4549-A235-C7D96683868D}" srcOrd="0" destOrd="0" presId="urn:microsoft.com/office/officeart/2005/8/layout/default"/>
    <dgm:cxn modelId="{6E9846AA-476E-4245-9DA0-8E311CC95330}" type="presParOf" srcId="{3F2939DB-5B12-4F05-B582-530BFF6AF707}" destId="{9E2E7C97-F5C8-4906-AA38-DFA54946EC70}" srcOrd="0" destOrd="0" presId="urn:microsoft.com/office/officeart/2005/8/layout/default"/>
    <dgm:cxn modelId="{1CED3DE5-4EE7-4EAD-AC3D-6169F0C4F5FE}" type="presParOf" srcId="{3F2939DB-5B12-4F05-B582-530BFF6AF707}" destId="{C4CEC72A-1BB1-4AE5-B473-97D8B86F90B2}" srcOrd="1" destOrd="0" presId="urn:microsoft.com/office/officeart/2005/8/layout/default"/>
    <dgm:cxn modelId="{AC566510-036A-4359-BAFC-DE5A87D3A888}" type="presParOf" srcId="{3F2939DB-5B12-4F05-B582-530BFF6AF707}" destId="{4B5E70D0-02E2-4C87-9F02-AB2FFB39FFD0}" srcOrd="2" destOrd="0" presId="urn:microsoft.com/office/officeart/2005/8/layout/default"/>
    <dgm:cxn modelId="{697D6541-84CC-482E-979D-1656787A6204}" type="presParOf" srcId="{3F2939DB-5B12-4F05-B582-530BFF6AF707}" destId="{62F83A8E-8329-4E87-9F9F-16263A7781CB}" srcOrd="3" destOrd="0" presId="urn:microsoft.com/office/officeart/2005/8/layout/default"/>
    <dgm:cxn modelId="{CE4D7BE4-4261-44C8-99C0-8B2F86433574}" type="presParOf" srcId="{3F2939DB-5B12-4F05-B582-530BFF6AF707}" destId="{29EEE349-F458-4B99-A4B2-6C07626102AE}" srcOrd="4" destOrd="0" presId="urn:microsoft.com/office/officeart/2005/8/layout/default"/>
    <dgm:cxn modelId="{C7FC8D13-E936-4B3E-ADB0-F101DCC07565}" type="presParOf" srcId="{3F2939DB-5B12-4F05-B582-530BFF6AF707}" destId="{4862B98A-6F25-46D9-86DA-3825F2BFF1C5}" srcOrd="5" destOrd="0" presId="urn:microsoft.com/office/officeart/2005/8/layout/default"/>
    <dgm:cxn modelId="{5A095567-E900-4411-A452-D57483E553F9}" type="presParOf" srcId="{3F2939DB-5B12-4F05-B582-530BFF6AF707}" destId="{C204134F-9B35-499D-BFAB-C4826E2BA7B5}" srcOrd="6" destOrd="0" presId="urn:microsoft.com/office/officeart/2005/8/layout/default"/>
    <dgm:cxn modelId="{2001C745-DFC9-400E-8D3B-94AFB0B18719}" type="presParOf" srcId="{3F2939DB-5B12-4F05-B582-530BFF6AF707}" destId="{43AEB2FF-D76D-4A83-9495-237579F59947}" srcOrd="7" destOrd="0" presId="urn:microsoft.com/office/officeart/2005/8/layout/default"/>
    <dgm:cxn modelId="{BB9087E0-8EDF-414B-A914-08B3960AC829}" type="presParOf" srcId="{3F2939DB-5B12-4F05-B582-530BFF6AF707}" destId="{319A8BA6-BD5D-4549-A235-C7D96683868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844B6A-B842-4476-853F-3D2D021E818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F6B23F22-1C89-4DDC-A928-80526DAFE4C9}">
      <dgm:prSet/>
      <dgm:spPr/>
      <dgm:t>
        <a:bodyPr/>
        <a:lstStyle/>
        <a:p>
          <a:r>
            <a:rPr lang="en-GB"/>
            <a:t>Both risk and opportunities should, therefore, be applicable to the systems that help to execute business, and as a result, it’s recommended that you document the associated procedures.</a:t>
          </a:r>
          <a:endParaRPr lang="en-US"/>
        </a:p>
      </dgm:t>
    </dgm:pt>
    <dgm:pt modelId="{1E3DD99F-E6FE-41A8-916B-26D303219FF8}" type="parTrans" cxnId="{0B49CA43-47B5-4EB7-96F1-5D127199C565}">
      <dgm:prSet/>
      <dgm:spPr/>
      <dgm:t>
        <a:bodyPr/>
        <a:lstStyle/>
        <a:p>
          <a:endParaRPr lang="en-US"/>
        </a:p>
      </dgm:t>
    </dgm:pt>
    <dgm:pt modelId="{C0EF22E2-5CBC-449A-84D5-6939209B2C2A}" type="sibTrans" cxnId="{0B49CA43-47B5-4EB7-96F1-5D127199C565}">
      <dgm:prSet/>
      <dgm:spPr/>
      <dgm:t>
        <a:bodyPr/>
        <a:lstStyle/>
        <a:p>
          <a:endParaRPr lang="en-US"/>
        </a:p>
      </dgm:t>
    </dgm:pt>
    <dgm:pt modelId="{A1E962F9-8470-4544-83DA-437F3634880C}">
      <dgm:prSet/>
      <dgm:spPr/>
      <dgm:t>
        <a:bodyPr/>
        <a:lstStyle/>
        <a:p>
          <a:r>
            <a:rPr lang="en-GB"/>
            <a:t>As a minimum, this helps organization apply risk processes in a consistent fashion and supports training, knowledge and deployment across the business.</a:t>
          </a:r>
          <a:endParaRPr lang="en-US"/>
        </a:p>
      </dgm:t>
    </dgm:pt>
    <dgm:pt modelId="{578D7FC9-5D4C-4306-887D-92EA4399E831}" type="parTrans" cxnId="{55C4FC09-D96E-44C0-9FA8-42EB060743C3}">
      <dgm:prSet/>
      <dgm:spPr/>
      <dgm:t>
        <a:bodyPr/>
        <a:lstStyle/>
        <a:p>
          <a:endParaRPr lang="en-US"/>
        </a:p>
      </dgm:t>
    </dgm:pt>
    <dgm:pt modelId="{878439FC-5370-4963-AB3F-99C0911D4521}" type="sibTrans" cxnId="{55C4FC09-D96E-44C0-9FA8-42EB060743C3}">
      <dgm:prSet/>
      <dgm:spPr/>
      <dgm:t>
        <a:bodyPr/>
        <a:lstStyle/>
        <a:p>
          <a:endParaRPr lang="en-US"/>
        </a:p>
      </dgm:t>
    </dgm:pt>
    <dgm:pt modelId="{DC322227-0004-44E7-9D5A-93B7CD942605}" type="pres">
      <dgm:prSet presAssocID="{7D844B6A-B842-4476-853F-3D2D021E8183}" presName="hierChild1" presStyleCnt="0">
        <dgm:presLayoutVars>
          <dgm:chPref val="1"/>
          <dgm:dir/>
          <dgm:animOne val="branch"/>
          <dgm:animLvl val="lvl"/>
          <dgm:resizeHandles/>
        </dgm:presLayoutVars>
      </dgm:prSet>
      <dgm:spPr/>
    </dgm:pt>
    <dgm:pt modelId="{F60DD56D-CDF8-485D-BA72-C7ACA5B8B9F4}" type="pres">
      <dgm:prSet presAssocID="{F6B23F22-1C89-4DDC-A928-80526DAFE4C9}" presName="hierRoot1" presStyleCnt="0"/>
      <dgm:spPr/>
    </dgm:pt>
    <dgm:pt modelId="{2F63D75F-600E-4411-87E0-9F94965FAB53}" type="pres">
      <dgm:prSet presAssocID="{F6B23F22-1C89-4DDC-A928-80526DAFE4C9}" presName="composite" presStyleCnt="0"/>
      <dgm:spPr/>
    </dgm:pt>
    <dgm:pt modelId="{DB576E09-5145-4832-A90F-7F196195CB9C}" type="pres">
      <dgm:prSet presAssocID="{F6B23F22-1C89-4DDC-A928-80526DAFE4C9}" presName="background" presStyleLbl="node0" presStyleIdx="0" presStyleCnt="2"/>
      <dgm:spPr/>
    </dgm:pt>
    <dgm:pt modelId="{003248AC-E071-4105-8B59-1FA381857A25}" type="pres">
      <dgm:prSet presAssocID="{F6B23F22-1C89-4DDC-A928-80526DAFE4C9}" presName="text" presStyleLbl="fgAcc0" presStyleIdx="0" presStyleCnt="2">
        <dgm:presLayoutVars>
          <dgm:chPref val="3"/>
        </dgm:presLayoutVars>
      </dgm:prSet>
      <dgm:spPr/>
    </dgm:pt>
    <dgm:pt modelId="{D3E455D1-DA1B-436C-B7C8-7ED9A6610F0B}" type="pres">
      <dgm:prSet presAssocID="{F6B23F22-1C89-4DDC-A928-80526DAFE4C9}" presName="hierChild2" presStyleCnt="0"/>
      <dgm:spPr/>
    </dgm:pt>
    <dgm:pt modelId="{1CECC847-9919-48D4-AABC-5ED877D043D5}" type="pres">
      <dgm:prSet presAssocID="{A1E962F9-8470-4544-83DA-437F3634880C}" presName="hierRoot1" presStyleCnt="0"/>
      <dgm:spPr/>
    </dgm:pt>
    <dgm:pt modelId="{30B2F051-AD3D-477B-A66A-1041723F781B}" type="pres">
      <dgm:prSet presAssocID="{A1E962F9-8470-4544-83DA-437F3634880C}" presName="composite" presStyleCnt="0"/>
      <dgm:spPr/>
    </dgm:pt>
    <dgm:pt modelId="{80DF3984-A8C0-4272-90D3-0C0793C84657}" type="pres">
      <dgm:prSet presAssocID="{A1E962F9-8470-4544-83DA-437F3634880C}" presName="background" presStyleLbl="node0" presStyleIdx="1" presStyleCnt="2"/>
      <dgm:spPr/>
    </dgm:pt>
    <dgm:pt modelId="{B367E2CE-C42D-4762-9390-4BCA3CD5EB3F}" type="pres">
      <dgm:prSet presAssocID="{A1E962F9-8470-4544-83DA-437F3634880C}" presName="text" presStyleLbl="fgAcc0" presStyleIdx="1" presStyleCnt="2">
        <dgm:presLayoutVars>
          <dgm:chPref val="3"/>
        </dgm:presLayoutVars>
      </dgm:prSet>
      <dgm:spPr/>
    </dgm:pt>
    <dgm:pt modelId="{DE2460A7-740B-4CEC-976F-037064466023}" type="pres">
      <dgm:prSet presAssocID="{A1E962F9-8470-4544-83DA-437F3634880C}" presName="hierChild2" presStyleCnt="0"/>
      <dgm:spPr/>
    </dgm:pt>
  </dgm:ptLst>
  <dgm:cxnLst>
    <dgm:cxn modelId="{55C4FC09-D96E-44C0-9FA8-42EB060743C3}" srcId="{7D844B6A-B842-4476-853F-3D2D021E8183}" destId="{A1E962F9-8470-4544-83DA-437F3634880C}" srcOrd="1" destOrd="0" parTransId="{578D7FC9-5D4C-4306-887D-92EA4399E831}" sibTransId="{878439FC-5370-4963-AB3F-99C0911D4521}"/>
    <dgm:cxn modelId="{8D3C015B-D34A-4758-BD64-DD53ED03FD60}" type="presOf" srcId="{A1E962F9-8470-4544-83DA-437F3634880C}" destId="{B367E2CE-C42D-4762-9390-4BCA3CD5EB3F}" srcOrd="0" destOrd="0" presId="urn:microsoft.com/office/officeart/2005/8/layout/hierarchy1"/>
    <dgm:cxn modelId="{0B49CA43-47B5-4EB7-96F1-5D127199C565}" srcId="{7D844B6A-B842-4476-853F-3D2D021E8183}" destId="{F6B23F22-1C89-4DDC-A928-80526DAFE4C9}" srcOrd="0" destOrd="0" parTransId="{1E3DD99F-E6FE-41A8-916B-26D303219FF8}" sibTransId="{C0EF22E2-5CBC-449A-84D5-6939209B2C2A}"/>
    <dgm:cxn modelId="{9A0F7695-DDAD-4ADA-A30E-DE4E0BD7492B}" type="presOf" srcId="{7D844B6A-B842-4476-853F-3D2D021E8183}" destId="{DC322227-0004-44E7-9D5A-93B7CD942605}" srcOrd="0" destOrd="0" presId="urn:microsoft.com/office/officeart/2005/8/layout/hierarchy1"/>
    <dgm:cxn modelId="{F845DDAF-CC6D-4EF2-8785-A944B5BD9921}" type="presOf" srcId="{F6B23F22-1C89-4DDC-A928-80526DAFE4C9}" destId="{003248AC-E071-4105-8B59-1FA381857A25}" srcOrd="0" destOrd="0" presId="urn:microsoft.com/office/officeart/2005/8/layout/hierarchy1"/>
    <dgm:cxn modelId="{D1DC8922-33D0-4205-A6EC-45BB2BF216E0}" type="presParOf" srcId="{DC322227-0004-44E7-9D5A-93B7CD942605}" destId="{F60DD56D-CDF8-485D-BA72-C7ACA5B8B9F4}" srcOrd="0" destOrd="0" presId="urn:microsoft.com/office/officeart/2005/8/layout/hierarchy1"/>
    <dgm:cxn modelId="{751A79F6-A698-4AEF-BD28-4A8FF9FF3543}" type="presParOf" srcId="{F60DD56D-CDF8-485D-BA72-C7ACA5B8B9F4}" destId="{2F63D75F-600E-4411-87E0-9F94965FAB53}" srcOrd="0" destOrd="0" presId="urn:microsoft.com/office/officeart/2005/8/layout/hierarchy1"/>
    <dgm:cxn modelId="{FAD4EBDE-A5CE-437D-915E-CC2E698C93CF}" type="presParOf" srcId="{2F63D75F-600E-4411-87E0-9F94965FAB53}" destId="{DB576E09-5145-4832-A90F-7F196195CB9C}" srcOrd="0" destOrd="0" presId="urn:microsoft.com/office/officeart/2005/8/layout/hierarchy1"/>
    <dgm:cxn modelId="{2158EDF0-696A-4469-B775-4328F7CCE835}" type="presParOf" srcId="{2F63D75F-600E-4411-87E0-9F94965FAB53}" destId="{003248AC-E071-4105-8B59-1FA381857A25}" srcOrd="1" destOrd="0" presId="urn:microsoft.com/office/officeart/2005/8/layout/hierarchy1"/>
    <dgm:cxn modelId="{B41AD6AC-66DF-47C3-A763-D7EF46D0D0E7}" type="presParOf" srcId="{F60DD56D-CDF8-485D-BA72-C7ACA5B8B9F4}" destId="{D3E455D1-DA1B-436C-B7C8-7ED9A6610F0B}" srcOrd="1" destOrd="0" presId="urn:microsoft.com/office/officeart/2005/8/layout/hierarchy1"/>
    <dgm:cxn modelId="{57B97C42-1930-4BF4-8369-53EE3E509740}" type="presParOf" srcId="{DC322227-0004-44E7-9D5A-93B7CD942605}" destId="{1CECC847-9919-48D4-AABC-5ED877D043D5}" srcOrd="1" destOrd="0" presId="urn:microsoft.com/office/officeart/2005/8/layout/hierarchy1"/>
    <dgm:cxn modelId="{FA51264B-6824-4F88-B4E6-74A178AFAD97}" type="presParOf" srcId="{1CECC847-9919-48D4-AABC-5ED877D043D5}" destId="{30B2F051-AD3D-477B-A66A-1041723F781B}" srcOrd="0" destOrd="0" presId="urn:microsoft.com/office/officeart/2005/8/layout/hierarchy1"/>
    <dgm:cxn modelId="{495532FA-EB8C-4067-9BAB-CAE83D93647C}" type="presParOf" srcId="{30B2F051-AD3D-477B-A66A-1041723F781B}" destId="{80DF3984-A8C0-4272-90D3-0C0793C84657}" srcOrd="0" destOrd="0" presId="urn:microsoft.com/office/officeart/2005/8/layout/hierarchy1"/>
    <dgm:cxn modelId="{77AA20CE-4595-4B4B-8C69-F8BDD4545207}" type="presParOf" srcId="{30B2F051-AD3D-477B-A66A-1041723F781B}" destId="{B367E2CE-C42D-4762-9390-4BCA3CD5EB3F}" srcOrd="1" destOrd="0" presId="urn:microsoft.com/office/officeart/2005/8/layout/hierarchy1"/>
    <dgm:cxn modelId="{B6B6670E-2DEF-4AA5-9337-2B77D1CB1AFC}" type="presParOf" srcId="{1CECC847-9919-48D4-AABC-5ED877D043D5}" destId="{DE2460A7-740B-4CEC-976F-0370644660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2328B-75B8-434C-993A-CE705440F752}" type="doc">
      <dgm:prSet loTypeId="urn:microsoft.com/office/officeart/2005/8/layout/bProcess2" loCatId="process" qsTypeId="urn:microsoft.com/office/officeart/2005/8/quickstyle/simple1" qsCatId="simple" csTypeId="urn:microsoft.com/office/officeart/2005/8/colors/colorful1" csCatId="colorful"/>
      <dgm:spPr/>
      <dgm:t>
        <a:bodyPr/>
        <a:lstStyle/>
        <a:p>
          <a:endParaRPr lang="en-US"/>
        </a:p>
      </dgm:t>
    </dgm:pt>
    <dgm:pt modelId="{067E0BDC-5E55-49D5-BC0E-F8082DC2DC01}">
      <dgm:prSet/>
      <dgm:spPr/>
      <dgm:t>
        <a:bodyPr/>
        <a:lstStyle/>
        <a:p>
          <a:r>
            <a:rPr lang="en-GB" b="1"/>
            <a:t>c) Employees</a:t>
          </a:r>
          <a:endParaRPr lang="en-US"/>
        </a:p>
      </dgm:t>
    </dgm:pt>
    <dgm:pt modelId="{8FB12FA7-729B-4FD4-9988-57B666F4A8BA}" type="parTrans" cxnId="{F231E7CD-0BAA-4524-AB4F-97F6719B90EB}">
      <dgm:prSet/>
      <dgm:spPr/>
      <dgm:t>
        <a:bodyPr/>
        <a:lstStyle/>
        <a:p>
          <a:endParaRPr lang="en-US"/>
        </a:p>
      </dgm:t>
    </dgm:pt>
    <dgm:pt modelId="{F4566317-3F87-49F6-B01E-F4EC28D5D40D}" type="sibTrans" cxnId="{F231E7CD-0BAA-4524-AB4F-97F6719B90EB}">
      <dgm:prSet/>
      <dgm:spPr/>
      <dgm:t>
        <a:bodyPr/>
        <a:lstStyle/>
        <a:p>
          <a:endParaRPr lang="en-US"/>
        </a:p>
      </dgm:t>
    </dgm:pt>
    <dgm:pt modelId="{58476A67-DBC0-40F6-B176-4B25E4471DA9}">
      <dgm:prSet/>
      <dgm:spPr/>
      <dgm:t>
        <a:bodyPr/>
        <a:lstStyle/>
        <a:p>
          <a:r>
            <a:rPr lang="en-GB"/>
            <a:t>Have responsibility for executing management systems, policies and procedures that deal with risk.</a:t>
          </a:r>
          <a:endParaRPr lang="en-US"/>
        </a:p>
      </dgm:t>
    </dgm:pt>
    <dgm:pt modelId="{8B377D07-4404-4192-A561-1F2D017B47E7}" type="parTrans" cxnId="{D079CAE6-0E71-48DD-90C8-D4B6D5EF30F3}">
      <dgm:prSet/>
      <dgm:spPr/>
      <dgm:t>
        <a:bodyPr/>
        <a:lstStyle/>
        <a:p>
          <a:endParaRPr lang="en-US"/>
        </a:p>
      </dgm:t>
    </dgm:pt>
    <dgm:pt modelId="{11EED624-4F19-44F7-A4F7-5927B9ACCD86}" type="sibTrans" cxnId="{D079CAE6-0E71-48DD-90C8-D4B6D5EF30F3}">
      <dgm:prSet/>
      <dgm:spPr/>
      <dgm:t>
        <a:bodyPr/>
        <a:lstStyle/>
        <a:p>
          <a:endParaRPr lang="en-US"/>
        </a:p>
      </dgm:t>
    </dgm:pt>
    <dgm:pt modelId="{ED6E8A4E-A2D6-476B-93F1-6AC1D7CE6F40}" type="pres">
      <dgm:prSet presAssocID="{9B32328B-75B8-434C-993A-CE705440F752}" presName="diagram" presStyleCnt="0">
        <dgm:presLayoutVars>
          <dgm:dir/>
          <dgm:resizeHandles/>
        </dgm:presLayoutVars>
      </dgm:prSet>
      <dgm:spPr/>
    </dgm:pt>
    <dgm:pt modelId="{0EC860D1-6C42-4E8A-9B23-B8B21C6C4CA8}" type="pres">
      <dgm:prSet presAssocID="{067E0BDC-5E55-49D5-BC0E-F8082DC2DC01}" presName="firstNode" presStyleLbl="node1" presStyleIdx="0" presStyleCnt="2">
        <dgm:presLayoutVars>
          <dgm:bulletEnabled val="1"/>
        </dgm:presLayoutVars>
      </dgm:prSet>
      <dgm:spPr/>
    </dgm:pt>
    <dgm:pt modelId="{48EBE365-A8B8-4182-9C07-E1F0FAEA00B9}" type="pres">
      <dgm:prSet presAssocID="{F4566317-3F87-49F6-B01E-F4EC28D5D40D}" presName="sibTrans" presStyleLbl="sibTrans2D1" presStyleIdx="0" presStyleCnt="1"/>
      <dgm:spPr/>
    </dgm:pt>
    <dgm:pt modelId="{27CB469D-CC29-41F4-B48F-FC66D7BE92FD}" type="pres">
      <dgm:prSet presAssocID="{58476A67-DBC0-40F6-B176-4B25E4471DA9}" presName="lastNode" presStyleLbl="node1" presStyleIdx="1" presStyleCnt="2">
        <dgm:presLayoutVars>
          <dgm:bulletEnabled val="1"/>
        </dgm:presLayoutVars>
      </dgm:prSet>
      <dgm:spPr/>
    </dgm:pt>
  </dgm:ptLst>
  <dgm:cxnLst>
    <dgm:cxn modelId="{6A058152-8C94-41AF-9C64-2977AF518C19}" type="presOf" srcId="{F4566317-3F87-49F6-B01E-F4EC28D5D40D}" destId="{48EBE365-A8B8-4182-9C07-E1F0FAEA00B9}" srcOrd="0" destOrd="0" presId="urn:microsoft.com/office/officeart/2005/8/layout/bProcess2"/>
    <dgm:cxn modelId="{4299DA8B-F6C9-4841-8460-C45657CD4356}" type="presOf" srcId="{58476A67-DBC0-40F6-B176-4B25E4471DA9}" destId="{27CB469D-CC29-41F4-B48F-FC66D7BE92FD}" srcOrd="0" destOrd="0" presId="urn:microsoft.com/office/officeart/2005/8/layout/bProcess2"/>
    <dgm:cxn modelId="{35FC29BF-66F7-4FA6-92E2-DFD1EB3A5B13}" type="presOf" srcId="{9B32328B-75B8-434C-993A-CE705440F752}" destId="{ED6E8A4E-A2D6-476B-93F1-6AC1D7CE6F40}" srcOrd="0" destOrd="0" presId="urn:microsoft.com/office/officeart/2005/8/layout/bProcess2"/>
    <dgm:cxn modelId="{F231E7CD-0BAA-4524-AB4F-97F6719B90EB}" srcId="{9B32328B-75B8-434C-993A-CE705440F752}" destId="{067E0BDC-5E55-49D5-BC0E-F8082DC2DC01}" srcOrd="0" destOrd="0" parTransId="{8FB12FA7-729B-4FD4-9988-57B666F4A8BA}" sibTransId="{F4566317-3F87-49F6-B01E-F4EC28D5D40D}"/>
    <dgm:cxn modelId="{48BB58D0-D305-46F1-9064-EB327130BA19}" type="presOf" srcId="{067E0BDC-5E55-49D5-BC0E-F8082DC2DC01}" destId="{0EC860D1-6C42-4E8A-9B23-B8B21C6C4CA8}" srcOrd="0" destOrd="0" presId="urn:microsoft.com/office/officeart/2005/8/layout/bProcess2"/>
    <dgm:cxn modelId="{D079CAE6-0E71-48DD-90C8-D4B6D5EF30F3}" srcId="{9B32328B-75B8-434C-993A-CE705440F752}" destId="{58476A67-DBC0-40F6-B176-4B25E4471DA9}" srcOrd="1" destOrd="0" parTransId="{8B377D07-4404-4192-A561-1F2D017B47E7}" sibTransId="{11EED624-4F19-44F7-A4F7-5927B9ACCD86}"/>
    <dgm:cxn modelId="{748E729B-BA10-4C3C-B9ED-3B0B2919D63A}" type="presParOf" srcId="{ED6E8A4E-A2D6-476B-93F1-6AC1D7CE6F40}" destId="{0EC860D1-6C42-4E8A-9B23-B8B21C6C4CA8}" srcOrd="0" destOrd="0" presId="urn:microsoft.com/office/officeart/2005/8/layout/bProcess2"/>
    <dgm:cxn modelId="{39E0E349-7275-4B4B-A5AA-149FE49573CF}" type="presParOf" srcId="{ED6E8A4E-A2D6-476B-93F1-6AC1D7CE6F40}" destId="{48EBE365-A8B8-4182-9C07-E1F0FAEA00B9}" srcOrd="1" destOrd="0" presId="urn:microsoft.com/office/officeart/2005/8/layout/bProcess2"/>
    <dgm:cxn modelId="{DB16E954-B760-46F7-9859-33FF35D3B4F4}" type="presParOf" srcId="{ED6E8A4E-A2D6-476B-93F1-6AC1D7CE6F40}" destId="{27CB469D-CC29-41F4-B48F-FC66D7BE92FD}" srcOrd="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FFAAD4-2E9B-4841-9D37-5EB118B51A9F}" type="doc">
      <dgm:prSet loTypeId="urn:microsoft.com/office/officeart/2005/8/layout/bProcess4" loCatId="process" qsTypeId="urn:microsoft.com/office/officeart/2005/8/quickstyle/simple1" qsCatId="simple" csTypeId="urn:microsoft.com/office/officeart/2005/8/colors/colorful5" csCatId="colorful" phldr="1"/>
      <dgm:spPr/>
      <dgm:t>
        <a:bodyPr/>
        <a:lstStyle/>
        <a:p>
          <a:endParaRPr lang="en-US"/>
        </a:p>
      </dgm:t>
    </dgm:pt>
    <dgm:pt modelId="{DD5D4D52-BB3D-4849-B3DA-494017017296}">
      <dgm:prSet/>
      <dgm:spPr/>
      <dgm:t>
        <a:bodyPr/>
        <a:lstStyle/>
        <a:p>
          <a:r>
            <a:rPr lang="en-GB" dirty="0"/>
            <a:t>Risk management is not a new methodology; it’s something that most organizations do already.</a:t>
          </a:r>
          <a:endParaRPr lang="en-US" dirty="0"/>
        </a:p>
      </dgm:t>
    </dgm:pt>
    <dgm:pt modelId="{04012E18-720D-49CB-9053-F6BA5C98DB65}" type="parTrans" cxnId="{674EA978-7E44-4DD2-8FDA-63D2C3C22481}">
      <dgm:prSet/>
      <dgm:spPr/>
      <dgm:t>
        <a:bodyPr/>
        <a:lstStyle/>
        <a:p>
          <a:endParaRPr lang="en-US"/>
        </a:p>
      </dgm:t>
    </dgm:pt>
    <dgm:pt modelId="{2BAD0252-4D44-4E63-9694-F7753960C3A9}" type="sibTrans" cxnId="{674EA978-7E44-4DD2-8FDA-63D2C3C22481}">
      <dgm:prSet/>
      <dgm:spPr/>
      <dgm:t>
        <a:bodyPr/>
        <a:lstStyle/>
        <a:p>
          <a:endParaRPr lang="en-US"/>
        </a:p>
      </dgm:t>
    </dgm:pt>
    <dgm:pt modelId="{FB91178B-9932-44CD-9C32-63F1495E0044}">
      <dgm:prSet/>
      <dgm:spPr/>
      <dgm:t>
        <a:bodyPr/>
        <a:lstStyle/>
        <a:p>
          <a:r>
            <a:rPr lang="en-GB" dirty="0"/>
            <a:t>Integrating risk into your Quality Management System does require some thought and planning, particularly around adherence to the intent of ISO9001.</a:t>
          </a:r>
          <a:endParaRPr lang="en-US" dirty="0"/>
        </a:p>
      </dgm:t>
    </dgm:pt>
    <dgm:pt modelId="{BB7B9626-9172-4BE5-A15D-0265EC9F7CE5}" type="parTrans" cxnId="{0781786B-BDFE-4CE7-9CC0-353E2B6CB13C}">
      <dgm:prSet/>
      <dgm:spPr/>
      <dgm:t>
        <a:bodyPr/>
        <a:lstStyle/>
        <a:p>
          <a:endParaRPr lang="en-US"/>
        </a:p>
      </dgm:t>
    </dgm:pt>
    <dgm:pt modelId="{4504644E-4B04-480E-944A-66967565C2A2}" type="sibTrans" cxnId="{0781786B-BDFE-4CE7-9CC0-353E2B6CB13C}">
      <dgm:prSet/>
      <dgm:spPr/>
      <dgm:t>
        <a:bodyPr/>
        <a:lstStyle/>
        <a:p>
          <a:endParaRPr lang="en-US"/>
        </a:p>
      </dgm:t>
    </dgm:pt>
    <dgm:pt modelId="{DD81D61C-6C7D-48C0-BAC4-2BB0B4FD60B9}">
      <dgm:prSet/>
      <dgm:spPr/>
      <dgm:t>
        <a:bodyPr/>
        <a:lstStyle/>
        <a:p>
          <a:r>
            <a:rPr lang="en-GB" dirty="0"/>
            <a:t>As with Quality Management System in general, risk management is not a singular activity that takes place just once but is something that is continuous and, as a result, requires resources, processes and policies and leadership buy-in.</a:t>
          </a:r>
          <a:endParaRPr lang="en-US" dirty="0"/>
        </a:p>
      </dgm:t>
    </dgm:pt>
    <dgm:pt modelId="{EFBB253A-AF28-4014-83C1-D3A1B738C5BB}" type="parTrans" cxnId="{6F1F238E-27BB-4D36-A5B8-7E2E7341410E}">
      <dgm:prSet/>
      <dgm:spPr/>
      <dgm:t>
        <a:bodyPr/>
        <a:lstStyle/>
        <a:p>
          <a:endParaRPr lang="en-US"/>
        </a:p>
      </dgm:t>
    </dgm:pt>
    <dgm:pt modelId="{BDD5C2C2-09E7-4758-BEAE-E9026E8C81DF}" type="sibTrans" cxnId="{6F1F238E-27BB-4D36-A5B8-7E2E7341410E}">
      <dgm:prSet/>
      <dgm:spPr/>
      <dgm:t>
        <a:bodyPr/>
        <a:lstStyle/>
        <a:p>
          <a:endParaRPr lang="en-US"/>
        </a:p>
      </dgm:t>
    </dgm:pt>
    <dgm:pt modelId="{0DD2C8D1-3599-4757-AF5D-7CEC17C51864}">
      <dgm:prSet/>
      <dgm:spPr/>
      <dgm:t>
        <a:bodyPr/>
        <a:lstStyle/>
        <a:p>
          <a:r>
            <a:rPr lang="en-GB" dirty="0"/>
            <a:t>Thinking about risk prevention rather than dealing with the effects is a cultural mind shift, so when deploying risk management (ensuring it’s habitual) in your QMS, you can think of it as a transformational activity.</a:t>
          </a:r>
          <a:endParaRPr lang="en-US" dirty="0"/>
        </a:p>
      </dgm:t>
    </dgm:pt>
    <dgm:pt modelId="{77142866-DC5C-49BE-A2F6-CA3820AA14AF}" type="parTrans" cxnId="{8080B82D-94CE-4FC9-98A8-F9FACBE6A62E}">
      <dgm:prSet/>
      <dgm:spPr/>
      <dgm:t>
        <a:bodyPr/>
        <a:lstStyle/>
        <a:p>
          <a:endParaRPr lang="en-US"/>
        </a:p>
      </dgm:t>
    </dgm:pt>
    <dgm:pt modelId="{12E8F7F9-8DF7-405E-87A4-C8A4B8B3C74A}" type="sibTrans" cxnId="{8080B82D-94CE-4FC9-98A8-F9FACBE6A62E}">
      <dgm:prSet/>
      <dgm:spPr/>
      <dgm:t>
        <a:bodyPr/>
        <a:lstStyle/>
        <a:p>
          <a:endParaRPr lang="en-US"/>
        </a:p>
      </dgm:t>
    </dgm:pt>
    <dgm:pt modelId="{4677D94F-C94F-4519-9B3E-16C91223CC54}">
      <dgm:prSet/>
      <dgm:spPr/>
      <dgm:t>
        <a:bodyPr/>
        <a:lstStyle/>
        <a:p>
          <a:r>
            <a:rPr lang="en-GB" dirty="0"/>
            <a:t>There are major advantages to adopting the approach, not only from a compliance standpoint but also from the fact that adopting risk management helps you increase the likelihood of achieving your goals.</a:t>
          </a:r>
          <a:endParaRPr lang="en-US" dirty="0"/>
        </a:p>
      </dgm:t>
    </dgm:pt>
    <dgm:pt modelId="{8E2F2366-9382-40A0-89A4-82DA330DDF70}" type="parTrans" cxnId="{17805820-BF30-4945-8053-209D58A202FC}">
      <dgm:prSet/>
      <dgm:spPr/>
      <dgm:t>
        <a:bodyPr/>
        <a:lstStyle/>
        <a:p>
          <a:endParaRPr lang="en-US"/>
        </a:p>
      </dgm:t>
    </dgm:pt>
    <dgm:pt modelId="{B2DF4D40-0676-4306-9A80-0EC606F748DB}" type="sibTrans" cxnId="{17805820-BF30-4945-8053-209D58A202FC}">
      <dgm:prSet/>
      <dgm:spPr/>
      <dgm:t>
        <a:bodyPr/>
        <a:lstStyle/>
        <a:p>
          <a:endParaRPr lang="en-US"/>
        </a:p>
      </dgm:t>
    </dgm:pt>
    <dgm:pt modelId="{AAD7E46A-2F6A-48DD-8C89-011441E98C38}" type="pres">
      <dgm:prSet presAssocID="{C4FFAAD4-2E9B-4841-9D37-5EB118B51A9F}" presName="Name0" presStyleCnt="0">
        <dgm:presLayoutVars>
          <dgm:dir/>
          <dgm:resizeHandles/>
        </dgm:presLayoutVars>
      </dgm:prSet>
      <dgm:spPr/>
    </dgm:pt>
    <dgm:pt modelId="{D7430566-D3B6-40FD-A2AB-B6ED2737FA50}" type="pres">
      <dgm:prSet presAssocID="{DD5D4D52-BB3D-4849-B3DA-494017017296}" presName="compNode" presStyleCnt="0"/>
      <dgm:spPr/>
    </dgm:pt>
    <dgm:pt modelId="{A99289FE-6C24-40D4-9318-3D7EA409CC76}" type="pres">
      <dgm:prSet presAssocID="{DD5D4D52-BB3D-4849-B3DA-494017017296}" presName="dummyConnPt" presStyleCnt="0"/>
      <dgm:spPr/>
    </dgm:pt>
    <dgm:pt modelId="{CD346800-D505-480D-B091-F4546CD9CA55}" type="pres">
      <dgm:prSet presAssocID="{DD5D4D52-BB3D-4849-B3DA-494017017296}" presName="node" presStyleLbl="node1" presStyleIdx="0" presStyleCnt="5" custScaleX="133407">
        <dgm:presLayoutVars>
          <dgm:bulletEnabled val="1"/>
        </dgm:presLayoutVars>
      </dgm:prSet>
      <dgm:spPr/>
    </dgm:pt>
    <dgm:pt modelId="{2B727BB2-33A7-4F51-AEC4-645DAAF0D494}" type="pres">
      <dgm:prSet presAssocID="{2BAD0252-4D44-4E63-9694-F7753960C3A9}" presName="sibTrans" presStyleLbl="bgSibTrans2D1" presStyleIdx="0" presStyleCnt="4"/>
      <dgm:spPr/>
    </dgm:pt>
    <dgm:pt modelId="{89D20766-B31D-4199-9264-6196FBF69F1B}" type="pres">
      <dgm:prSet presAssocID="{FB91178B-9932-44CD-9C32-63F1495E0044}" presName="compNode" presStyleCnt="0"/>
      <dgm:spPr/>
    </dgm:pt>
    <dgm:pt modelId="{D9387FA6-59F2-4203-802B-8B2545CCAD1E}" type="pres">
      <dgm:prSet presAssocID="{FB91178B-9932-44CD-9C32-63F1495E0044}" presName="dummyConnPt" presStyleCnt="0"/>
      <dgm:spPr/>
    </dgm:pt>
    <dgm:pt modelId="{7B1B5692-EFF4-4C11-8311-74DDC8A6EC8B}" type="pres">
      <dgm:prSet presAssocID="{FB91178B-9932-44CD-9C32-63F1495E0044}" presName="node" presStyleLbl="node1" presStyleIdx="1" presStyleCnt="5" custScaleX="132701">
        <dgm:presLayoutVars>
          <dgm:bulletEnabled val="1"/>
        </dgm:presLayoutVars>
      </dgm:prSet>
      <dgm:spPr/>
    </dgm:pt>
    <dgm:pt modelId="{98FF15AC-24C4-4B99-AA7B-773EEA51BD1D}" type="pres">
      <dgm:prSet presAssocID="{4504644E-4B04-480E-944A-66967565C2A2}" presName="sibTrans" presStyleLbl="bgSibTrans2D1" presStyleIdx="1" presStyleCnt="4"/>
      <dgm:spPr/>
    </dgm:pt>
    <dgm:pt modelId="{43961DFF-02F9-4A89-84BF-86321DFF1EA8}" type="pres">
      <dgm:prSet presAssocID="{DD81D61C-6C7D-48C0-BAC4-2BB0B4FD60B9}" presName="compNode" presStyleCnt="0"/>
      <dgm:spPr/>
    </dgm:pt>
    <dgm:pt modelId="{433070AE-7CF7-4BDE-99AC-192F2565439A}" type="pres">
      <dgm:prSet presAssocID="{DD81D61C-6C7D-48C0-BAC4-2BB0B4FD60B9}" presName="dummyConnPt" presStyleCnt="0"/>
      <dgm:spPr/>
    </dgm:pt>
    <dgm:pt modelId="{42FFE484-C2CB-4026-A9A1-BBD04DDD4F8E}" type="pres">
      <dgm:prSet presAssocID="{DD81D61C-6C7D-48C0-BAC4-2BB0B4FD60B9}" presName="node" presStyleLbl="node1" presStyleIdx="2" presStyleCnt="5" custScaleX="133407">
        <dgm:presLayoutVars>
          <dgm:bulletEnabled val="1"/>
        </dgm:presLayoutVars>
      </dgm:prSet>
      <dgm:spPr/>
    </dgm:pt>
    <dgm:pt modelId="{6AA47076-AE73-4973-B76D-EB5A3CD80478}" type="pres">
      <dgm:prSet presAssocID="{BDD5C2C2-09E7-4758-BEAE-E9026E8C81DF}" presName="sibTrans" presStyleLbl="bgSibTrans2D1" presStyleIdx="2" presStyleCnt="4"/>
      <dgm:spPr/>
    </dgm:pt>
    <dgm:pt modelId="{5B46E0EB-26A7-4D37-AAE0-9B63C2F4BC26}" type="pres">
      <dgm:prSet presAssocID="{0DD2C8D1-3599-4757-AF5D-7CEC17C51864}" presName="compNode" presStyleCnt="0"/>
      <dgm:spPr/>
    </dgm:pt>
    <dgm:pt modelId="{4518BA20-0F04-4900-8B33-56E65A848CD0}" type="pres">
      <dgm:prSet presAssocID="{0DD2C8D1-3599-4757-AF5D-7CEC17C51864}" presName="dummyConnPt" presStyleCnt="0"/>
      <dgm:spPr/>
    </dgm:pt>
    <dgm:pt modelId="{3CE7486C-84D7-4C86-A81F-57C17826B589}" type="pres">
      <dgm:prSet presAssocID="{0DD2C8D1-3599-4757-AF5D-7CEC17C51864}" presName="node" presStyleLbl="node1" presStyleIdx="3" presStyleCnt="5" custScaleX="149394">
        <dgm:presLayoutVars>
          <dgm:bulletEnabled val="1"/>
        </dgm:presLayoutVars>
      </dgm:prSet>
      <dgm:spPr/>
    </dgm:pt>
    <dgm:pt modelId="{7EB4EC1C-206D-43C5-9402-F459CF181C9C}" type="pres">
      <dgm:prSet presAssocID="{12E8F7F9-8DF7-405E-87A4-C8A4B8B3C74A}" presName="sibTrans" presStyleLbl="bgSibTrans2D1" presStyleIdx="3" presStyleCnt="4"/>
      <dgm:spPr/>
    </dgm:pt>
    <dgm:pt modelId="{C8F34042-FBE2-499C-A659-28A12B47A8D0}" type="pres">
      <dgm:prSet presAssocID="{4677D94F-C94F-4519-9B3E-16C91223CC54}" presName="compNode" presStyleCnt="0"/>
      <dgm:spPr/>
    </dgm:pt>
    <dgm:pt modelId="{29E6BEBE-4A04-4B7D-BF60-65BA2DFCBB66}" type="pres">
      <dgm:prSet presAssocID="{4677D94F-C94F-4519-9B3E-16C91223CC54}" presName="dummyConnPt" presStyleCnt="0"/>
      <dgm:spPr/>
    </dgm:pt>
    <dgm:pt modelId="{EF8B4AA5-D3C5-42DC-ADB9-8C4C55463C9C}" type="pres">
      <dgm:prSet presAssocID="{4677D94F-C94F-4519-9B3E-16C91223CC54}" presName="node" presStyleLbl="node1" presStyleIdx="4" presStyleCnt="5" custScaleX="151620">
        <dgm:presLayoutVars>
          <dgm:bulletEnabled val="1"/>
        </dgm:presLayoutVars>
      </dgm:prSet>
      <dgm:spPr/>
    </dgm:pt>
  </dgm:ptLst>
  <dgm:cxnLst>
    <dgm:cxn modelId="{5B5B6D06-C6F6-4425-8605-721EF00412F5}" type="presOf" srcId="{0DD2C8D1-3599-4757-AF5D-7CEC17C51864}" destId="{3CE7486C-84D7-4C86-A81F-57C17826B589}" srcOrd="0" destOrd="0" presId="urn:microsoft.com/office/officeart/2005/8/layout/bProcess4"/>
    <dgm:cxn modelId="{128DF114-8BFA-4AE5-8D22-49FE6F7FA786}" type="presOf" srcId="{DD81D61C-6C7D-48C0-BAC4-2BB0B4FD60B9}" destId="{42FFE484-C2CB-4026-A9A1-BBD04DDD4F8E}" srcOrd="0" destOrd="0" presId="urn:microsoft.com/office/officeart/2005/8/layout/bProcess4"/>
    <dgm:cxn modelId="{33930816-89A5-45AA-99F9-7ED05B628238}" type="presOf" srcId="{FB91178B-9932-44CD-9C32-63F1495E0044}" destId="{7B1B5692-EFF4-4C11-8311-74DDC8A6EC8B}" srcOrd="0" destOrd="0" presId="urn:microsoft.com/office/officeart/2005/8/layout/bProcess4"/>
    <dgm:cxn modelId="{17805820-BF30-4945-8053-209D58A202FC}" srcId="{C4FFAAD4-2E9B-4841-9D37-5EB118B51A9F}" destId="{4677D94F-C94F-4519-9B3E-16C91223CC54}" srcOrd="4" destOrd="0" parTransId="{8E2F2366-9382-40A0-89A4-82DA330DDF70}" sibTransId="{B2DF4D40-0676-4306-9A80-0EC606F748DB}"/>
    <dgm:cxn modelId="{8080B82D-94CE-4FC9-98A8-F9FACBE6A62E}" srcId="{C4FFAAD4-2E9B-4841-9D37-5EB118B51A9F}" destId="{0DD2C8D1-3599-4757-AF5D-7CEC17C51864}" srcOrd="3" destOrd="0" parTransId="{77142866-DC5C-49BE-A2F6-CA3820AA14AF}" sibTransId="{12E8F7F9-8DF7-405E-87A4-C8A4B8B3C74A}"/>
    <dgm:cxn modelId="{0781786B-BDFE-4CE7-9CC0-353E2B6CB13C}" srcId="{C4FFAAD4-2E9B-4841-9D37-5EB118B51A9F}" destId="{FB91178B-9932-44CD-9C32-63F1495E0044}" srcOrd="1" destOrd="0" parTransId="{BB7B9626-9172-4BE5-A15D-0265EC9F7CE5}" sibTransId="{4504644E-4B04-480E-944A-66967565C2A2}"/>
    <dgm:cxn modelId="{FA65BE4B-5C23-46CE-97D8-CB5C14CBAA34}" type="presOf" srcId="{DD5D4D52-BB3D-4849-B3DA-494017017296}" destId="{CD346800-D505-480D-B091-F4546CD9CA55}" srcOrd="0" destOrd="0" presId="urn:microsoft.com/office/officeart/2005/8/layout/bProcess4"/>
    <dgm:cxn modelId="{8DC6494E-E033-4271-B5CE-9597ADD838D3}" type="presOf" srcId="{C4FFAAD4-2E9B-4841-9D37-5EB118B51A9F}" destId="{AAD7E46A-2F6A-48DD-8C89-011441E98C38}" srcOrd="0" destOrd="0" presId="urn:microsoft.com/office/officeart/2005/8/layout/bProcess4"/>
    <dgm:cxn modelId="{674EA978-7E44-4DD2-8FDA-63D2C3C22481}" srcId="{C4FFAAD4-2E9B-4841-9D37-5EB118B51A9F}" destId="{DD5D4D52-BB3D-4849-B3DA-494017017296}" srcOrd="0" destOrd="0" parTransId="{04012E18-720D-49CB-9053-F6BA5C98DB65}" sibTransId="{2BAD0252-4D44-4E63-9694-F7753960C3A9}"/>
    <dgm:cxn modelId="{6A44B27B-A801-4DD9-93B9-E7BE0FC06B5E}" type="presOf" srcId="{4677D94F-C94F-4519-9B3E-16C91223CC54}" destId="{EF8B4AA5-D3C5-42DC-ADB9-8C4C55463C9C}" srcOrd="0" destOrd="0" presId="urn:microsoft.com/office/officeart/2005/8/layout/bProcess4"/>
    <dgm:cxn modelId="{3F8AF585-040C-4EDD-B7E8-BEF7B57A6049}" type="presOf" srcId="{12E8F7F9-8DF7-405E-87A4-C8A4B8B3C74A}" destId="{7EB4EC1C-206D-43C5-9402-F459CF181C9C}" srcOrd="0" destOrd="0" presId="urn:microsoft.com/office/officeart/2005/8/layout/bProcess4"/>
    <dgm:cxn modelId="{6F1F238E-27BB-4D36-A5B8-7E2E7341410E}" srcId="{C4FFAAD4-2E9B-4841-9D37-5EB118B51A9F}" destId="{DD81D61C-6C7D-48C0-BAC4-2BB0B4FD60B9}" srcOrd="2" destOrd="0" parTransId="{EFBB253A-AF28-4014-83C1-D3A1B738C5BB}" sibTransId="{BDD5C2C2-09E7-4758-BEAE-E9026E8C81DF}"/>
    <dgm:cxn modelId="{B4767F94-7426-43F5-ABCA-007131512517}" type="presOf" srcId="{4504644E-4B04-480E-944A-66967565C2A2}" destId="{98FF15AC-24C4-4B99-AA7B-773EEA51BD1D}" srcOrd="0" destOrd="0" presId="urn:microsoft.com/office/officeart/2005/8/layout/bProcess4"/>
    <dgm:cxn modelId="{9C7C7AAF-06FC-4CB5-9B9B-54F94EF46A98}" type="presOf" srcId="{2BAD0252-4D44-4E63-9694-F7753960C3A9}" destId="{2B727BB2-33A7-4F51-AEC4-645DAAF0D494}" srcOrd="0" destOrd="0" presId="urn:microsoft.com/office/officeart/2005/8/layout/bProcess4"/>
    <dgm:cxn modelId="{5E40AFDB-7632-4612-82F1-C3B439F83478}" type="presOf" srcId="{BDD5C2C2-09E7-4758-BEAE-E9026E8C81DF}" destId="{6AA47076-AE73-4973-B76D-EB5A3CD80478}" srcOrd="0" destOrd="0" presId="urn:microsoft.com/office/officeart/2005/8/layout/bProcess4"/>
    <dgm:cxn modelId="{D582557B-40F0-4AF3-9B3E-4657135DC967}" type="presParOf" srcId="{AAD7E46A-2F6A-48DD-8C89-011441E98C38}" destId="{D7430566-D3B6-40FD-A2AB-B6ED2737FA50}" srcOrd="0" destOrd="0" presId="urn:microsoft.com/office/officeart/2005/8/layout/bProcess4"/>
    <dgm:cxn modelId="{C918DBFB-2E2C-4F2B-AB1F-1C9F24E1C4F8}" type="presParOf" srcId="{D7430566-D3B6-40FD-A2AB-B6ED2737FA50}" destId="{A99289FE-6C24-40D4-9318-3D7EA409CC76}" srcOrd="0" destOrd="0" presId="urn:microsoft.com/office/officeart/2005/8/layout/bProcess4"/>
    <dgm:cxn modelId="{70D89E50-78C2-40BC-A740-5CDF2D0A1D50}" type="presParOf" srcId="{D7430566-D3B6-40FD-A2AB-B6ED2737FA50}" destId="{CD346800-D505-480D-B091-F4546CD9CA55}" srcOrd="1" destOrd="0" presId="urn:microsoft.com/office/officeart/2005/8/layout/bProcess4"/>
    <dgm:cxn modelId="{F627047A-8189-44F4-8A87-580D55A41E03}" type="presParOf" srcId="{AAD7E46A-2F6A-48DD-8C89-011441E98C38}" destId="{2B727BB2-33A7-4F51-AEC4-645DAAF0D494}" srcOrd="1" destOrd="0" presId="urn:microsoft.com/office/officeart/2005/8/layout/bProcess4"/>
    <dgm:cxn modelId="{9FC56178-F503-4CBD-ACA8-8A1B98BBFA87}" type="presParOf" srcId="{AAD7E46A-2F6A-48DD-8C89-011441E98C38}" destId="{89D20766-B31D-4199-9264-6196FBF69F1B}" srcOrd="2" destOrd="0" presId="urn:microsoft.com/office/officeart/2005/8/layout/bProcess4"/>
    <dgm:cxn modelId="{1E8FB3CB-D93F-40D7-A677-51505DC2ED8D}" type="presParOf" srcId="{89D20766-B31D-4199-9264-6196FBF69F1B}" destId="{D9387FA6-59F2-4203-802B-8B2545CCAD1E}" srcOrd="0" destOrd="0" presId="urn:microsoft.com/office/officeart/2005/8/layout/bProcess4"/>
    <dgm:cxn modelId="{8EF11CCE-40A0-48D9-B1F0-1A31A29D0B52}" type="presParOf" srcId="{89D20766-B31D-4199-9264-6196FBF69F1B}" destId="{7B1B5692-EFF4-4C11-8311-74DDC8A6EC8B}" srcOrd="1" destOrd="0" presId="urn:microsoft.com/office/officeart/2005/8/layout/bProcess4"/>
    <dgm:cxn modelId="{022F26E8-03D5-4F6B-B1D1-87D9FC840492}" type="presParOf" srcId="{AAD7E46A-2F6A-48DD-8C89-011441E98C38}" destId="{98FF15AC-24C4-4B99-AA7B-773EEA51BD1D}" srcOrd="3" destOrd="0" presId="urn:microsoft.com/office/officeart/2005/8/layout/bProcess4"/>
    <dgm:cxn modelId="{A193F22B-9894-44CB-BD49-92DD32D68C60}" type="presParOf" srcId="{AAD7E46A-2F6A-48DD-8C89-011441E98C38}" destId="{43961DFF-02F9-4A89-84BF-86321DFF1EA8}" srcOrd="4" destOrd="0" presId="urn:microsoft.com/office/officeart/2005/8/layout/bProcess4"/>
    <dgm:cxn modelId="{01B20A59-51AD-4103-AC86-5EEBCA278F48}" type="presParOf" srcId="{43961DFF-02F9-4A89-84BF-86321DFF1EA8}" destId="{433070AE-7CF7-4BDE-99AC-192F2565439A}" srcOrd="0" destOrd="0" presId="urn:microsoft.com/office/officeart/2005/8/layout/bProcess4"/>
    <dgm:cxn modelId="{B1935D51-5C53-4769-9960-406E3759690C}" type="presParOf" srcId="{43961DFF-02F9-4A89-84BF-86321DFF1EA8}" destId="{42FFE484-C2CB-4026-A9A1-BBD04DDD4F8E}" srcOrd="1" destOrd="0" presId="urn:microsoft.com/office/officeart/2005/8/layout/bProcess4"/>
    <dgm:cxn modelId="{5E78A003-4225-47A3-871D-87D42498D383}" type="presParOf" srcId="{AAD7E46A-2F6A-48DD-8C89-011441E98C38}" destId="{6AA47076-AE73-4973-B76D-EB5A3CD80478}" srcOrd="5" destOrd="0" presId="urn:microsoft.com/office/officeart/2005/8/layout/bProcess4"/>
    <dgm:cxn modelId="{5040459F-FEA9-49AA-84E5-01EA32C4F6E1}" type="presParOf" srcId="{AAD7E46A-2F6A-48DD-8C89-011441E98C38}" destId="{5B46E0EB-26A7-4D37-AAE0-9B63C2F4BC26}" srcOrd="6" destOrd="0" presId="urn:microsoft.com/office/officeart/2005/8/layout/bProcess4"/>
    <dgm:cxn modelId="{9200EC3B-20DD-47ED-954C-98D270788791}" type="presParOf" srcId="{5B46E0EB-26A7-4D37-AAE0-9B63C2F4BC26}" destId="{4518BA20-0F04-4900-8B33-56E65A848CD0}" srcOrd="0" destOrd="0" presId="urn:microsoft.com/office/officeart/2005/8/layout/bProcess4"/>
    <dgm:cxn modelId="{B90125D1-9049-4738-B6F9-FCDFC1B620CA}" type="presParOf" srcId="{5B46E0EB-26A7-4D37-AAE0-9B63C2F4BC26}" destId="{3CE7486C-84D7-4C86-A81F-57C17826B589}" srcOrd="1" destOrd="0" presId="urn:microsoft.com/office/officeart/2005/8/layout/bProcess4"/>
    <dgm:cxn modelId="{01069434-11F8-4F7D-BDB1-184D3457A180}" type="presParOf" srcId="{AAD7E46A-2F6A-48DD-8C89-011441E98C38}" destId="{7EB4EC1C-206D-43C5-9402-F459CF181C9C}" srcOrd="7" destOrd="0" presId="urn:microsoft.com/office/officeart/2005/8/layout/bProcess4"/>
    <dgm:cxn modelId="{1484229E-F876-4E8D-BFC9-8DDDBB1099C3}" type="presParOf" srcId="{AAD7E46A-2F6A-48DD-8C89-011441E98C38}" destId="{C8F34042-FBE2-499C-A659-28A12B47A8D0}" srcOrd="8" destOrd="0" presId="urn:microsoft.com/office/officeart/2005/8/layout/bProcess4"/>
    <dgm:cxn modelId="{01AD6D02-FCDC-410F-8A76-B1B570C3D7D9}" type="presParOf" srcId="{C8F34042-FBE2-499C-A659-28A12B47A8D0}" destId="{29E6BEBE-4A04-4B7D-BF60-65BA2DFCBB66}" srcOrd="0" destOrd="0" presId="urn:microsoft.com/office/officeart/2005/8/layout/bProcess4"/>
    <dgm:cxn modelId="{C03E080D-4993-4F7A-86CA-CC5E50FD31FE}" type="presParOf" srcId="{C8F34042-FBE2-499C-A659-28A12B47A8D0}" destId="{EF8B4AA5-D3C5-42DC-ADB9-8C4C55463C9C}"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54AB-6346-48B9-B88E-010E8B2E085A}">
      <dsp:nvSpPr>
        <dsp:cNvPr id="0" name=""/>
        <dsp:cNvSpPr/>
      </dsp:nvSpPr>
      <dsp:spPr>
        <a:xfrm>
          <a:off x="0" y="11080"/>
          <a:ext cx="6316266" cy="7945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Risk Management in a Quality Management System</a:t>
          </a:r>
          <a:endParaRPr lang="en-US" sz="2000" kern="1200" dirty="0"/>
        </a:p>
      </dsp:txBody>
      <dsp:txXfrm>
        <a:off x="38784" y="49864"/>
        <a:ext cx="6238698" cy="716935"/>
      </dsp:txXfrm>
    </dsp:sp>
    <dsp:sp modelId="{206A85AB-EFB2-4A73-8B38-69FF6DACB4F0}">
      <dsp:nvSpPr>
        <dsp:cNvPr id="0" name=""/>
        <dsp:cNvSpPr/>
      </dsp:nvSpPr>
      <dsp:spPr>
        <a:xfrm>
          <a:off x="0" y="863183"/>
          <a:ext cx="6316266" cy="794503"/>
        </a:xfrm>
        <a:prstGeom prst="roundRect">
          <a:avLst/>
        </a:prstGeom>
        <a:solidFill>
          <a:schemeClr val="accent2">
            <a:hueOff val="312023"/>
            <a:satOff val="-1311"/>
            <a:lumOff val="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Common characteristics of Risk Management in a QMS</a:t>
          </a:r>
          <a:endParaRPr lang="en-US" sz="2000" kern="1200"/>
        </a:p>
      </dsp:txBody>
      <dsp:txXfrm>
        <a:off x="38784" y="901967"/>
        <a:ext cx="6238698" cy="716935"/>
      </dsp:txXfrm>
    </dsp:sp>
    <dsp:sp modelId="{3780DEEC-FBF4-4772-9358-E668060236CE}">
      <dsp:nvSpPr>
        <dsp:cNvPr id="0" name=""/>
        <dsp:cNvSpPr/>
      </dsp:nvSpPr>
      <dsp:spPr>
        <a:xfrm>
          <a:off x="0" y="1715286"/>
          <a:ext cx="6316266" cy="794503"/>
        </a:xfrm>
        <a:prstGeom prst="roundRect">
          <a:avLst/>
        </a:prstGeom>
        <a:solidFill>
          <a:schemeClr val="accent2">
            <a:hueOff val="624046"/>
            <a:satOff val="-2622"/>
            <a:lumOff val="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dirty="0"/>
            <a:t>Approach to Risk Management in Quality Management System</a:t>
          </a:r>
          <a:endParaRPr lang="en-US" sz="2000" kern="1200" dirty="0"/>
        </a:p>
      </dsp:txBody>
      <dsp:txXfrm>
        <a:off x="38784" y="1754070"/>
        <a:ext cx="6238698" cy="716935"/>
      </dsp:txXfrm>
    </dsp:sp>
    <dsp:sp modelId="{0BFB9701-850E-46F1-B4D6-BF509025EEA0}">
      <dsp:nvSpPr>
        <dsp:cNvPr id="0" name=""/>
        <dsp:cNvSpPr/>
      </dsp:nvSpPr>
      <dsp:spPr>
        <a:xfrm>
          <a:off x="0" y="2567390"/>
          <a:ext cx="6316266" cy="794503"/>
        </a:xfrm>
        <a:prstGeom prst="roundRect">
          <a:avLst/>
        </a:prstGeom>
        <a:solidFill>
          <a:schemeClr val="accent2">
            <a:hueOff val="936068"/>
            <a:satOff val="-3933"/>
            <a:lumOff val="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err="1"/>
            <a:t>Responsibity</a:t>
          </a:r>
          <a:r>
            <a:rPr lang="en-GB" sz="2000" kern="1200" dirty="0"/>
            <a:t> carry out of Risk Management in QMS</a:t>
          </a:r>
          <a:br>
            <a:rPr lang="en-GB" sz="2000" kern="1200" dirty="0"/>
          </a:br>
          <a:endParaRPr lang="en-US" sz="2000" kern="1200" dirty="0"/>
        </a:p>
      </dsp:txBody>
      <dsp:txXfrm>
        <a:off x="38784" y="2606174"/>
        <a:ext cx="6238698" cy="716935"/>
      </dsp:txXfrm>
    </dsp:sp>
    <dsp:sp modelId="{BA733463-D369-4D66-84D0-668A27910708}">
      <dsp:nvSpPr>
        <dsp:cNvPr id="0" name=""/>
        <dsp:cNvSpPr/>
      </dsp:nvSpPr>
      <dsp:spPr>
        <a:xfrm>
          <a:off x="0" y="3419493"/>
          <a:ext cx="6316266" cy="794503"/>
        </a:xfrm>
        <a:prstGeom prst="roundRect">
          <a:avLst/>
        </a:prstGeom>
        <a:solidFill>
          <a:schemeClr val="accent2">
            <a:hueOff val="1248091"/>
            <a:satOff val="-5244"/>
            <a:lumOff val="1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Benefits of Risk Management in a QMS</a:t>
          </a:r>
          <a:endParaRPr lang="en-US" sz="2000" kern="1200"/>
        </a:p>
      </dsp:txBody>
      <dsp:txXfrm>
        <a:off x="38784" y="3458277"/>
        <a:ext cx="6238698" cy="716935"/>
      </dsp:txXfrm>
    </dsp:sp>
    <dsp:sp modelId="{BEDDF7FC-6569-4DD4-BCB0-1A84E6844A06}">
      <dsp:nvSpPr>
        <dsp:cNvPr id="0" name=""/>
        <dsp:cNvSpPr/>
      </dsp:nvSpPr>
      <dsp:spPr>
        <a:xfrm>
          <a:off x="0" y="4271596"/>
          <a:ext cx="6316266" cy="794503"/>
        </a:xfrm>
        <a:prstGeom prst="roundRect">
          <a:avLst/>
        </a:prstGeom>
        <a:solidFill>
          <a:schemeClr val="accent2">
            <a:hueOff val="1560114"/>
            <a:satOff val="-6555"/>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0" i="0" kern="1200"/>
            <a:t>Issues with Risk Management in a QMS</a:t>
          </a:r>
          <a:endParaRPr lang="en-US" sz="2000" kern="1200"/>
        </a:p>
      </dsp:txBody>
      <dsp:txXfrm>
        <a:off x="38784" y="4310380"/>
        <a:ext cx="6238698" cy="716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E7C97-F5C8-4906-AA38-DFA54946EC70}">
      <dsp:nvSpPr>
        <dsp:cNvPr id="0" name=""/>
        <dsp:cNvSpPr/>
      </dsp:nvSpPr>
      <dsp:spPr>
        <a:xfrm>
          <a:off x="1109058" y="549"/>
          <a:ext cx="2509896" cy="150593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Risk-based approaches within business are not new.</a:t>
          </a:r>
          <a:endParaRPr lang="en-US" sz="1400" kern="1200"/>
        </a:p>
      </dsp:txBody>
      <dsp:txXfrm>
        <a:off x="1109058" y="549"/>
        <a:ext cx="2509896" cy="1505937"/>
      </dsp:txXfrm>
    </dsp:sp>
    <dsp:sp modelId="{4B5E70D0-02E2-4C87-9F02-AB2FFB39FFD0}">
      <dsp:nvSpPr>
        <dsp:cNvPr id="0" name=""/>
        <dsp:cNvSpPr/>
      </dsp:nvSpPr>
      <dsp:spPr>
        <a:xfrm>
          <a:off x="3869945" y="549"/>
          <a:ext cx="2509896" cy="15059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Most of us will have had some exposure to managing risk in our job. Commonly this might be supporting a function or project to identify or assess risk.</a:t>
          </a:r>
          <a:endParaRPr lang="en-US" sz="1400" kern="1200"/>
        </a:p>
      </dsp:txBody>
      <dsp:txXfrm>
        <a:off x="3869945" y="549"/>
        <a:ext cx="2509896" cy="1505937"/>
      </dsp:txXfrm>
    </dsp:sp>
    <dsp:sp modelId="{29EEE349-F458-4B99-A4B2-6C07626102AE}">
      <dsp:nvSpPr>
        <dsp:cNvPr id="0" name=""/>
        <dsp:cNvSpPr/>
      </dsp:nvSpPr>
      <dsp:spPr>
        <a:xfrm>
          <a:off x="6630831" y="549"/>
          <a:ext cx="2509896" cy="15059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Many organizations will have integrated processes that look to make managing risk habitual.</a:t>
          </a:r>
          <a:endParaRPr lang="en-US" sz="1400" kern="1200"/>
        </a:p>
      </dsp:txBody>
      <dsp:txXfrm>
        <a:off x="6630831" y="549"/>
        <a:ext cx="2509896" cy="1505937"/>
      </dsp:txXfrm>
    </dsp:sp>
    <dsp:sp modelId="{C204134F-9B35-499D-BFAB-C4826E2BA7B5}">
      <dsp:nvSpPr>
        <dsp:cNvPr id="0" name=""/>
        <dsp:cNvSpPr/>
      </dsp:nvSpPr>
      <dsp:spPr>
        <a:xfrm>
          <a:off x="2489502" y="1757476"/>
          <a:ext cx="2509896" cy="15059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Organizations do this to mitigate the impact that risks can deliver. They may lead to consequences that can have a negative impact on both your business and potentially your customers.</a:t>
          </a:r>
          <a:endParaRPr lang="en-US" sz="1400" kern="1200"/>
        </a:p>
      </dsp:txBody>
      <dsp:txXfrm>
        <a:off x="2489502" y="1757476"/>
        <a:ext cx="2509896" cy="1505937"/>
      </dsp:txXfrm>
    </dsp:sp>
    <dsp:sp modelId="{319A8BA6-BD5D-4549-A235-C7D96683868D}">
      <dsp:nvSpPr>
        <dsp:cNvPr id="0" name=""/>
        <dsp:cNvSpPr/>
      </dsp:nvSpPr>
      <dsp:spPr>
        <a:xfrm>
          <a:off x="5250388" y="1757476"/>
          <a:ext cx="2509896" cy="150593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Managing risk successfully provide numerous benefits from competitive advantage, profitability and a higher likelihood of achieving goals.</a:t>
          </a:r>
          <a:endParaRPr lang="en-US" sz="1400" kern="1200"/>
        </a:p>
      </dsp:txBody>
      <dsp:txXfrm>
        <a:off x="5250388" y="1757476"/>
        <a:ext cx="2509896" cy="1505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76E09-5145-4832-A90F-7F196195CB9C}">
      <dsp:nvSpPr>
        <dsp:cNvPr id="0" name=""/>
        <dsp:cNvSpPr/>
      </dsp:nvSpPr>
      <dsp:spPr>
        <a:xfrm>
          <a:off x="1251" y="5835"/>
          <a:ext cx="4391693" cy="2788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248AC-E071-4105-8B59-1FA381857A25}">
      <dsp:nvSpPr>
        <dsp:cNvPr id="0" name=""/>
        <dsp:cNvSpPr/>
      </dsp:nvSpPr>
      <dsp:spPr>
        <a:xfrm>
          <a:off x="489217" y="469403"/>
          <a:ext cx="4391693" cy="27887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Both risk and opportunities should, therefore, be applicable to the systems that help to execute business, and as a result, it’s recommended that you document the associated procedures.</a:t>
          </a:r>
          <a:endParaRPr lang="en-US" sz="2200" kern="1200"/>
        </a:p>
      </dsp:txBody>
      <dsp:txXfrm>
        <a:off x="570896" y="551082"/>
        <a:ext cx="4228335" cy="2625367"/>
      </dsp:txXfrm>
    </dsp:sp>
    <dsp:sp modelId="{80DF3984-A8C0-4272-90D3-0C0793C84657}">
      <dsp:nvSpPr>
        <dsp:cNvPr id="0" name=""/>
        <dsp:cNvSpPr/>
      </dsp:nvSpPr>
      <dsp:spPr>
        <a:xfrm>
          <a:off x="5368876" y="5835"/>
          <a:ext cx="4391693" cy="27887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67E2CE-C42D-4762-9390-4BCA3CD5EB3F}">
      <dsp:nvSpPr>
        <dsp:cNvPr id="0" name=""/>
        <dsp:cNvSpPr/>
      </dsp:nvSpPr>
      <dsp:spPr>
        <a:xfrm>
          <a:off x="5856842" y="469403"/>
          <a:ext cx="4391693" cy="27887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As a minimum, this helps organization apply risk processes in a consistent fashion and supports training, knowledge and deployment across the business.</a:t>
          </a:r>
          <a:endParaRPr lang="en-US" sz="2200" kern="1200"/>
        </a:p>
      </dsp:txBody>
      <dsp:txXfrm>
        <a:off x="5938521" y="551082"/>
        <a:ext cx="4228335" cy="2625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860D1-6C42-4E8A-9B23-B8B21C6C4CA8}">
      <dsp:nvSpPr>
        <dsp:cNvPr id="0" name=""/>
        <dsp:cNvSpPr/>
      </dsp:nvSpPr>
      <dsp:spPr>
        <a:xfrm>
          <a:off x="1045998" y="424"/>
          <a:ext cx="3263115" cy="326311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a:t>c) Employees</a:t>
          </a:r>
          <a:endParaRPr lang="en-US" sz="2100" kern="1200"/>
        </a:p>
      </dsp:txBody>
      <dsp:txXfrm>
        <a:off x="1523870" y="478296"/>
        <a:ext cx="2307371" cy="2307371"/>
      </dsp:txXfrm>
    </dsp:sp>
    <dsp:sp modelId="{48EBE365-A8B8-4182-9C07-E1F0FAEA00B9}">
      <dsp:nvSpPr>
        <dsp:cNvPr id="0" name=""/>
        <dsp:cNvSpPr/>
      </dsp:nvSpPr>
      <dsp:spPr>
        <a:xfrm rot="5400000">
          <a:off x="4578321" y="1199619"/>
          <a:ext cx="1142090" cy="864725"/>
        </a:xfrm>
        <a:prstGeom prst="triangl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CB469D-CC29-41F4-B48F-FC66D7BE92FD}">
      <dsp:nvSpPr>
        <dsp:cNvPr id="0" name=""/>
        <dsp:cNvSpPr/>
      </dsp:nvSpPr>
      <dsp:spPr>
        <a:xfrm>
          <a:off x="5940672" y="424"/>
          <a:ext cx="3263115" cy="326311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kern="1200"/>
            <a:t>Have responsibility for executing management systems, policies and procedures that deal with risk.</a:t>
          </a:r>
          <a:endParaRPr lang="en-US" sz="2100" kern="1200"/>
        </a:p>
      </dsp:txBody>
      <dsp:txXfrm>
        <a:off x="6418544" y="478296"/>
        <a:ext cx="2307371" cy="2307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27BB2-33A7-4F51-AEC4-645DAAF0D494}">
      <dsp:nvSpPr>
        <dsp:cNvPr id="0" name=""/>
        <dsp:cNvSpPr/>
      </dsp:nvSpPr>
      <dsp:spPr>
        <a:xfrm rot="5400072">
          <a:off x="-1119" y="1553978"/>
          <a:ext cx="1914589" cy="23110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346800-D505-480D-B091-F4546CD9CA55}">
      <dsp:nvSpPr>
        <dsp:cNvPr id="0" name=""/>
        <dsp:cNvSpPr/>
      </dsp:nvSpPr>
      <dsp:spPr>
        <a:xfrm>
          <a:off x="6162" y="328595"/>
          <a:ext cx="3425699" cy="15407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Risk management is not a new methodology; it’s something that most organizations do already.</a:t>
          </a:r>
          <a:endParaRPr lang="en-US" sz="1300" kern="1200" dirty="0"/>
        </a:p>
      </dsp:txBody>
      <dsp:txXfrm>
        <a:off x="51288" y="373721"/>
        <a:ext cx="3335447" cy="1450461"/>
      </dsp:txXfrm>
    </dsp:sp>
    <dsp:sp modelId="{98FF15AC-24C4-4B99-AA7B-773EEA51BD1D}">
      <dsp:nvSpPr>
        <dsp:cNvPr id="0" name=""/>
        <dsp:cNvSpPr/>
      </dsp:nvSpPr>
      <dsp:spPr>
        <a:xfrm rot="5399928">
          <a:off x="-1119" y="3479870"/>
          <a:ext cx="1914589" cy="231107"/>
        </a:xfrm>
        <a:prstGeom prst="rect">
          <a:avLst/>
        </a:prstGeom>
        <a:solidFill>
          <a:schemeClr val="accent5">
            <a:hueOff val="494293"/>
            <a:satOff val="886"/>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1B5692-EFF4-4C11-8311-74DDC8A6EC8B}">
      <dsp:nvSpPr>
        <dsp:cNvPr id="0" name=""/>
        <dsp:cNvSpPr/>
      </dsp:nvSpPr>
      <dsp:spPr>
        <a:xfrm>
          <a:off x="15227" y="2254487"/>
          <a:ext cx="3407570" cy="1540713"/>
        </a:xfrm>
        <a:prstGeom prst="roundRect">
          <a:avLst>
            <a:gd name="adj" fmla="val 10000"/>
          </a:avLst>
        </a:prstGeom>
        <a:solidFill>
          <a:schemeClr val="accent5">
            <a:hueOff val="370720"/>
            <a:satOff val="664"/>
            <a:lumOff val="-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Integrating risk into your Quality Management System does require some thought and planning, particularly around adherence to the intent of ISO9001.</a:t>
          </a:r>
          <a:endParaRPr lang="en-US" sz="1300" kern="1200" dirty="0"/>
        </a:p>
      </dsp:txBody>
      <dsp:txXfrm>
        <a:off x="60353" y="2299613"/>
        <a:ext cx="3317318" cy="1450461"/>
      </dsp:txXfrm>
    </dsp:sp>
    <dsp:sp modelId="{6AA47076-AE73-4973-B76D-EB5A3CD80478}">
      <dsp:nvSpPr>
        <dsp:cNvPr id="0" name=""/>
        <dsp:cNvSpPr/>
      </dsp:nvSpPr>
      <dsp:spPr>
        <a:xfrm>
          <a:off x="966253" y="4442815"/>
          <a:ext cx="4485165" cy="231107"/>
        </a:xfrm>
        <a:prstGeom prst="rect">
          <a:avLst/>
        </a:prstGeom>
        <a:solidFill>
          <a:schemeClr val="accent5">
            <a:hueOff val="988586"/>
            <a:satOff val="1771"/>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FFE484-C2CB-4026-A9A1-BBD04DDD4F8E}">
      <dsp:nvSpPr>
        <dsp:cNvPr id="0" name=""/>
        <dsp:cNvSpPr/>
      </dsp:nvSpPr>
      <dsp:spPr>
        <a:xfrm>
          <a:off x="6162" y="4180379"/>
          <a:ext cx="3425699" cy="1540713"/>
        </a:xfrm>
        <a:prstGeom prst="roundRect">
          <a:avLst>
            <a:gd name="adj" fmla="val 10000"/>
          </a:avLst>
        </a:prstGeom>
        <a:solidFill>
          <a:schemeClr val="accent5">
            <a:hueOff val="741440"/>
            <a:satOff val="1328"/>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As with Quality Management System in general, risk management is not a singular activity that takes place just once but is something that is continuous and, as a result, requires resources, processes and policies and leadership buy-in.</a:t>
          </a:r>
          <a:endParaRPr lang="en-US" sz="1300" kern="1200" dirty="0"/>
        </a:p>
      </dsp:txBody>
      <dsp:txXfrm>
        <a:off x="51288" y="4225505"/>
        <a:ext cx="3335447" cy="1450461"/>
      </dsp:txXfrm>
    </dsp:sp>
    <dsp:sp modelId="{7EB4EC1C-206D-43C5-9402-F459CF181C9C}">
      <dsp:nvSpPr>
        <dsp:cNvPr id="0" name=""/>
        <dsp:cNvSpPr/>
      </dsp:nvSpPr>
      <dsp:spPr>
        <a:xfrm rot="16200226">
          <a:off x="4506800" y="3479870"/>
          <a:ext cx="1914589" cy="231107"/>
        </a:xfrm>
        <a:prstGeom prst="rect">
          <a:avLst/>
        </a:prstGeom>
        <a:solidFill>
          <a:schemeClr val="accent5">
            <a:hueOff val="1482880"/>
            <a:satOff val="2657"/>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E7486C-84D7-4C86-A81F-57C17826B589}">
      <dsp:nvSpPr>
        <dsp:cNvPr id="0" name=""/>
        <dsp:cNvSpPr/>
      </dsp:nvSpPr>
      <dsp:spPr>
        <a:xfrm>
          <a:off x="4307834" y="4180379"/>
          <a:ext cx="3836222" cy="1540713"/>
        </a:xfrm>
        <a:prstGeom prst="roundRect">
          <a:avLst>
            <a:gd name="adj" fmla="val 10000"/>
          </a:avLst>
        </a:prstGeom>
        <a:solidFill>
          <a:schemeClr val="accent5">
            <a:hueOff val="1112160"/>
            <a:satOff val="1993"/>
            <a:lumOff val="-2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Thinking about risk prevention rather than dealing with the effects is a cultural mind shift, so when deploying risk management (ensuring it’s habitual) in your QMS, you can think of it as a transformational activity.</a:t>
          </a:r>
          <a:endParaRPr lang="en-US" sz="1300" kern="1200" dirty="0"/>
        </a:p>
      </dsp:txBody>
      <dsp:txXfrm>
        <a:off x="4352960" y="4225505"/>
        <a:ext cx="3745970" cy="1450461"/>
      </dsp:txXfrm>
    </dsp:sp>
    <dsp:sp modelId="{EF8B4AA5-D3C5-42DC-ADB9-8C4C55463C9C}">
      <dsp:nvSpPr>
        <dsp:cNvPr id="0" name=""/>
        <dsp:cNvSpPr/>
      </dsp:nvSpPr>
      <dsp:spPr>
        <a:xfrm>
          <a:off x="4279254" y="2254487"/>
          <a:ext cx="3893382" cy="1540713"/>
        </a:xfrm>
        <a:prstGeom prst="roundRect">
          <a:avLst>
            <a:gd name="adj" fmla="val 10000"/>
          </a:avLst>
        </a:prstGeom>
        <a:solidFill>
          <a:schemeClr val="accent5">
            <a:hueOff val="1482880"/>
            <a:satOff val="2657"/>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There are major advantages to adopting the approach, not only from a compliance standpoint but also from the fact that adopting risk management helps you increase the likelihood of achieving your goals.</a:t>
          </a:r>
          <a:endParaRPr lang="en-US" sz="1300" kern="1200" dirty="0"/>
        </a:p>
      </dsp:txBody>
      <dsp:txXfrm>
        <a:off x="4324380" y="2299613"/>
        <a:ext cx="3803130" cy="14504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39ED9-08A7-481F-81ED-05D879BB1120}" type="datetimeFigureOut">
              <a:rPr lang="en-GB" smtClean="0"/>
              <a:t>21/12/2023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17FBA-503D-40FB-A9D5-3F078637E5F1}" type="slidenum">
              <a:rPr lang="en-GB" smtClean="0"/>
              <a:t>‹#›</a:t>
            </a:fld>
            <a:endParaRPr lang="en-GB"/>
          </a:p>
        </p:txBody>
      </p:sp>
    </p:spTree>
    <p:extLst>
      <p:ext uri="{BB962C8B-B14F-4D97-AF65-F5344CB8AC3E}">
        <p14:creationId xmlns:p14="http://schemas.microsoft.com/office/powerpoint/2010/main" val="1050744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a:t>
            </a:fld>
            <a:endParaRPr lang="en-GB"/>
          </a:p>
        </p:txBody>
      </p:sp>
    </p:spTree>
    <p:extLst>
      <p:ext uri="{BB962C8B-B14F-4D97-AF65-F5344CB8AC3E}">
        <p14:creationId xmlns:p14="http://schemas.microsoft.com/office/powerpoint/2010/main" val="253026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b) Procese, Politici și Documente </a:t>
            </a:r>
          </a:p>
          <a:p>
            <a:endParaRPr lang="ro-RO" dirty="0"/>
          </a:p>
          <a:p>
            <a:r>
              <a:rPr lang="ro-RO" dirty="0"/>
              <a:t>Managementul riscurilor necesită un set de procese, politici și documente în cadrul unei organizații, nu numai pe baza modului în care riscurile vor fi captate, ci și a modului în care acestea vor fi ulterior gestionate și urmărite. </a:t>
            </a:r>
          </a:p>
          <a:p>
            <a:r>
              <a:rPr lang="ro-RO" dirty="0"/>
              <a:t>Procesul generic de management al riscului </a:t>
            </a:r>
          </a:p>
          <a:p>
            <a:r>
              <a:rPr lang="ro-RO" dirty="0"/>
              <a:t>Identificarea riscurilor </a:t>
            </a:r>
          </a:p>
          <a:p>
            <a:r>
              <a:rPr lang="ro-RO" dirty="0"/>
              <a:t>Evaluarea riscurilor (care va include probabil un nivel de prioritizare) </a:t>
            </a:r>
          </a:p>
          <a:p>
            <a:r>
              <a:rPr lang="ro-RO" dirty="0"/>
              <a:t>Urmărirea riscurilor </a:t>
            </a:r>
          </a:p>
          <a:p>
            <a:r>
              <a:rPr lang="ro-RO" dirty="0"/>
              <a:t>Monitorizarea </a:t>
            </a:r>
          </a:p>
          <a:p>
            <a:r>
              <a:rPr lang="ro-RO" dirty="0"/>
              <a:t>Documentație </a:t>
            </a:r>
          </a:p>
          <a:p>
            <a:r>
              <a:rPr lang="ro-RO" dirty="0"/>
              <a:t>Registre de risc </a:t>
            </a:r>
          </a:p>
          <a:p>
            <a:r>
              <a:rPr lang="ro-RO" dirty="0"/>
              <a:t>Instruire </a:t>
            </a:r>
          </a:p>
          <a:p>
            <a:r>
              <a:rPr lang="ro-RO" dirty="0"/>
              <a:t>Comunicare</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10</a:t>
            </a:fld>
            <a:endParaRPr lang="en-GB"/>
          </a:p>
        </p:txBody>
      </p:sp>
    </p:spTree>
    <p:extLst>
      <p:ext uri="{BB962C8B-B14F-4D97-AF65-F5344CB8AC3E}">
        <p14:creationId xmlns:p14="http://schemas.microsoft.com/office/powerpoint/2010/main" val="224632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 Training &amp; Learning Odată ce o metodologie a fost articulată (cu politici, procese și resurse), aceasta va trebui să fie promulgată prin intermediul organizației printr-o formare eficientă.</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11</a:t>
            </a:fld>
            <a:endParaRPr lang="en-GB"/>
          </a:p>
        </p:txBody>
      </p:sp>
    </p:spTree>
    <p:extLst>
      <p:ext uri="{BB962C8B-B14F-4D97-AF65-F5344CB8AC3E}">
        <p14:creationId xmlns:p14="http://schemas.microsoft.com/office/powerpoint/2010/main" val="4279201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 Evaluare &amp; Control </a:t>
            </a:r>
          </a:p>
          <a:p>
            <a:endParaRPr lang="ro-RO" dirty="0"/>
          </a:p>
          <a:p>
            <a:r>
              <a:rPr lang="ro-RO" dirty="0"/>
              <a:t>Activități de monitorizare pentru a confirma că afacerea este conformă cu politicile și procesele sale.</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12</a:t>
            </a:fld>
            <a:endParaRPr lang="en-GB"/>
          </a:p>
        </p:txBody>
      </p:sp>
    </p:spTree>
    <p:extLst>
      <p:ext uri="{BB962C8B-B14F-4D97-AF65-F5344CB8AC3E}">
        <p14:creationId xmlns:p14="http://schemas.microsoft.com/office/powerpoint/2010/main" val="343448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 Dreptul de proprietate </a:t>
            </a:r>
          </a:p>
          <a:p>
            <a:endParaRPr lang="ro-RO" dirty="0"/>
          </a:p>
          <a:p>
            <a:r>
              <a:rPr lang="ro-RO" dirty="0"/>
              <a:t>Managementul riscului ar trebui să fie responsabilitatea întregii organizații și ar trebui să fie pătruns în toate procesele și funcțiile. </a:t>
            </a:r>
          </a:p>
          <a:p>
            <a:endParaRPr lang="ro-RO" dirty="0"/>
          </a:p>
          <a:p>
            <a:r>
              <a:rPr lang="ro-RO" dirty="0"/>
              <a:t>Tot personalul este susceptibil să abordeze elementele managementului riscului prin sarcinile lor zilnice și, ca urmare, trebuie să aibă o înțelegere adecvată a importanței sale și a metodelor de management asociate.</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13</a:t>
            </a:fld>
            <a:endParaRPr lang="en-GB"/>
          </a:p>
        </p:txBody>
      </p:sp>
    </p:spTree>
    <p:extLst>
      <p:ext uri="{BB962C8B-B14F-4D97-AF65-F5344CB8AC3E}">
        <p14:creationId xmlns:p14="http://schemas.microsoft.com/office/powerpoint/2010/main" val="2917570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e) Rolul conducerii </a:t>
            </a:r>
          </a:p>
          <a:p>
            <a:endParaRPr lang="ro-RO" dirty="0"/>
          </a:p>
          <a:p>
            <a:r>
              <a:rPr lang="ro-RO" dirty="0"/>
              <a:t>Este puțin probabil ca conducerea să se implice în toate nivelurile de management al riscului. </a:t>
            </a:r>
          </a:p>
          <a:p>
            <a:endParaRPr lang="ro-RO" dirty="0"/>
          </a:p>
          <a:p>
            <a:r>
              <a:rPr lang="ro-RO" dirty="0"/>
              <a:t>În schimb, rolul lor ar trebui să se concentreze pe: </a:t>
            </a:r>
          </a:p>
          <a:p>
            <a:pPr marL="228600" indent="-228600">
              <a:buAutoNum type="arabicPeriod"/>
            </a:pPr>
            <a:r>
              <a:rPr lang="ro-RO" dirty="0"/>
              <a:t>Participare adecvată acolo unde este necesar (gestionarea riscurilor semnificative, revizuire și control, stabilirea bugetelor adecvate etc.)</a:t>
            </a:r>
          </a:p>
          <a:p>
            <a:pPr marL="228600" indent="-228600">
              <a:buAutoNum type="arabicPeriod"/>
            </a:pPr>
            <a:r>
              <a:rPr lang="ro-RO" dirty="0"/>
              <a:t>Stabilirea unui apetit realist pentru risc și permiterea ca acesta să fie pătruns prin organizație. </a:t>
            </a:r>
          </a:p>
          <a:p>
            <a:pPr marL="228600" indent="-228600">
              <a:buAutoNum type="arabicPeriod"/>
            </a:pPr>
            <a:r>
              <a:rPr lang="ro-RO" dirty="0"/>
              <a:t>3. Promovarea (și facilitarea) colaborării interfuncționale între echipe pe tema riscului.</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14</a:t>
            </a:fld>
            <a:endParaRPr lang="en-GB"/>
          </a:p>
        </p:txBody>
      </p:sp>
    </p:spTree>
    <p:extLst>
      <p:ext uri="{BB962C8B-B14F-4D97-AF65-F5344CB8AC3E}">
        <p14:creationId xmlns:p14="http://schemas.microsoft.com/office/powerpoint/2010/main" val="78310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Îmbunătățirea</a:t>
            </a:r>
            <a:r>
              <a:rPr lang="en-GB" dirty="0"/>
              <a:t> </a:t>
            </a:r>
            <a:r>
              <a:rPr lang="en-GB" dirty="0" err="1"/>
              <a:t>continuă</a:t>
            </a:r>
            <a:r>
              <a:rPr lang="en-GB" dirty="0"/>
              <a:t> </a:t>
            </a:r>
            <a:r>
              <a:rPr lang="en-GB" dirty="0" err="1"/>
              <a:t>este</a:t>
            </a:r>
            <a:r>
              <a:rPr lang="en-GB" dirty="0"/>
              <a:t> bine </a:t>
            </a:r>
            <a:r>
              <a:rPr lang="en-GB" dirty="0" err="1"/>
              <a:t>și</a:t>
            </a:r>
            <a:r>
              <a:rPr lang="en-GB" dirty="0"/>
              <a:t> bine, </a:t>
            </a:r>
            <a:r>
              <a:rPr lang="en-GB" dirty="0" err="1"/>
              <a:t>dar</a:t>
            </a:r>
            <a:r>
              <a:rPr lang="en-GB" dirty="0"/>
              <a:t> o </a:t>
            </a:r>
            <a:r>
              <a:rPr lang="en-GB" dirty="0" err="1"/>
              <a:t>abordare</a:t>
            </a:r>
            <a:r>
              <a:rPr lang="en-GB" dirty="0"/>
              <a:t> </a:t>
            </a:r>
            <a:r>
              <a:rPr lang="en-GB" dirty="0" err="1"/>
              <a:t>reacționară</a:t>
            </a:r>
            <a:r>
              <a:rPr lang="en-GB" dirty="0"/>
              <a:t> a </a:t>
            </a:r>
            <a:r>
              <a:rPr lang="en-GB" dirty="0" err="1"/>
              <a:t>riscului</a:t>
            </a:r>
            <a:r>
              <a:rPr lang="en-GB" dirty="0"/>
              <a:t>, </a:t>
            </a:r>
            <a:r>
              <a:rPr lang="en-GB" dirty="0" err="1"/>
              <a:t>prin</a:t>
            </a:r>
            <a:r>
              <a:rPr lang="en-GB" dirty="0"/>
              <a:t> natura </a:t>
            </a:r>
            <a:r>
              <a:rPr lang="en-GB" dirty="0" err="1"/>
              <a:t>sa</a:t>
            </a:r>
            <a:r>
              <a:rPr lang="en-GB" dirty="0"/>
              <a:t>, </a:t>
            </a:r>
            <a:r>
              <a:rPr lang="en-GB" dirty="0" err="1"/>
              <a:t>este</a:t>
            </a:r>
            <a:r>
              <a:rPr lang="en-GB" dirty="0"/>
              <a:t> </a:t>
            </a:r>
            <a:r>
              <a:rPr lang="en-GB" dirty="0" err="1"/>
              <a:t>una</a:t>
            </a:r>
            <a:r>
              <a:rPr lang="en-GB" dirty="0"/>
              <a:t> care </a:t>
            </a:r>
            <a:r>
              <a:rPr lang="en-GB" dirty="0" err="1"/>
              <a:t>remediază</a:t>
            </a:r>
            <a:r>
              <a:rPr lang="en-GB" dirty="0"/>
              <a:t> </a:t>
            </a:r>
            <a:r>
              <a:rPr lang="en-GB" dirty="0" err="1"/>
              <a:t>neconformitatea</a:t>
            </a:r>
            <a:r>
              <a:rPr lang="en-GB" dirty="0"/>
              <a:t> </a:t>
            </a:r>
            <a:r>
              <a:rPr lang="en-GB" dirty="0" err="1"/>
              <a:t>și</a:t>
            </a:r>
            <a:r>
              <a:rPr lang="en-GB" dirty="0"/>
              <a:t> </a:t>
            </a:r>
            <a:r>
              <a:rPr lang="en-GB" dirty="0" err="1"/>
              <a:t>actualizează</a:t>
            </a:r>
            <a:r>
              <a:rPr lang="en-GB" dirty="0"/>
              <a:t> </a:t>
            </a:r>
            <a:r>
              <a:rPr lang="en-GB" dirty="0" err="1"/>
              <a:t>procesele</a:t>
            </a:r>
            <a:r>
              <a:rPr lang="en-GB" dirty="0"/>
              <a:t>.</a:t>
            </a:r>
            <a:endParaRPr lang="ro-RO" dirty="0"/>
          </a:p>
          <a:p>
            <a:endParaRPr lang="ro-RO" dirty="0"/>
          </a:p>
          <a:p>
            <a:r>
              <a:rPr lang="ro-RO" dirty="0"/>
              <a:t>A</a:t>
            </a:r>
            <a:r>
              <a:rPr lang="en-GB" dirty="0" err="1"/>
              <a:t>ccentul</a:t>
            </a:r>
            <a:r>
              <a:rPr lang="en-GB" dirty="0"/>
              <a:t> </a:t>
            </a:r>
            <a:r>
              <a:rPr lang="en-GB" dirty="0" err="1"/>
              <a:t>managementului</a:t>
            </a:r>
            <a:r>
              <a:rPr lang="en-GB" dirty="0"/>
              <a:t> </a:t>
            </a:r>
            <a:r>
              <a:rPr lang="en-GB" dirty="0" err="1"/>
              <a:t>riscului</a:t>
            </a:r>
            <a:r>
              <a:rPr lang="en-GB" dirty="0"/>
              <a:t> </a:t>
            </a:r>
            <a:r>
              <a:rPr lang="en-GB" dirty="0" err="1"/>
              <a:t>ar</a:t>
            </a:r>
            <a:r>
              <a:rPr lang="en-GB" dirty="0"/>
              <a:t> </a:t>
            </a:r>
            <a:r>
              <a:rPr lang="en-GB" dirty="0" err="1"/>
              <a:t>trebui</a:t>
            </a:r>
            <a:r>
              <a:rPr lang="en-GB" dirty="0"/>
              <a:t> </a:t>
            </a:r>
            <a:r>
              <a:rPr lang="en-GB" dirty="0" err="1"/>
              <a:t>să</a:t>
            </a:r>
            <a:r>
              <a:rPr lang="en-GB" dirty="0"/>
              <a:t> </a:t>
            </a:r>
            <a:r>
              <a:rPr lang="en-GB" dirty="0" err="1"/>
              <a:t>pună</a:t>
            </a:r>
            <a:r>
              <a:rPr lang="en-GB" dirty="0"/>
              <a:t> accent pe </a:t>
            </a:r>
            <a:r>
              <a:rPr lang="en-GB" dirty="0" err="1"/>
              <a:t>prevenire</a:t>
            </a:r>
            <a:r>
              <a:rPr lang="en-GB" dirty="0"/>
              <a:t> </a:t>
            </a:r>
            <a:r>
              <a:rPr lang="en-GB" dirty="0" err="1"/>
              <a:t>prin</a:t>
            </a:r>
            <a:r>
              <a:rPr lang="en-GB" dirty="0"/>
              <a:t> </a:t>
            </a:r>
            <a:r>
              <a:rPr lang="en-GB" dirty="0" err="1"/>
              <a:t>utilizarea</a:t>
            </a:r>
            <a:r>
              <a:rPr lang="en-GB" dirty="0"/>
              <a:t> </a:t>
            </a:r>
            <a:r>
              <a:rPr lang="en-GB" dirty="0" err="1"/>
              <a:t>unei</a:t>
            </a:r>
            <a:r>
              <a:rPr lang="en-GB" dirty="0"/>
              <a:t> </a:t>
            </a:r>
            <a:r>
              <a:rPr lang="en-GB" dirty="0" err="1"/>
              <a:t>metodologii</a:t>
            </a:r>
            <a:r>
              <a:rPr lang="en-GB" dirty="0"/>
              <a:t> </a:t>
            </a:r>
            <a:r>
              <a:rPr lang="en-GB" dirty="0" err="1"/>
              <a:t>și</a:t>
            </a:r>
            <a:r>
              <a:rPr lang="en-GB" dirty="0"/>
              <a:t> a </a:t>
            </a:r>
            <a:r>
              <a:rPr lang="en-GB" dirty="0" err="1"/>
              <a:t>unor</a:t>
            </a:r>
            <a:r>
              <a:rPr lang="en-GB" dirty="0"/>
              <a:t> </a:t>
            </a:r>
            <a:r>
              <a:rPr lang="en-GB" dirty="0" err="1"/>
              <a:t>procese</a:t>
            </a:r>
            <a:r>
              <a:rPr lang="en-GB" dirty="0"/>
              <a:t>.</a:t>
            </a:r>
            <a:endParaRPr lang="ro-RO" dirty="0"/>
          </a:p>
          <a:p>
            <a:r>
              <a:rPr lang="en-GB" dirty="0" err="1"/>
              <a:t>Această</a:t>
            </a:r>
            <a:r>
              <a:rPr lang="en-GB" dirty="0"/>
              <a:t> </a:t>
            </a:r>
            <a:r>
              <a:rPr lang="en-GB" dirty="0" err="1"/>
              <a:t>abordare</a:t>
            </a:r>
            <a:r>
              <a:rPr lang="en-GB" dirty="0"/>
              <a:t> </a:t>
            </a:r>
            <a:r>
              <a:rPr lang="en-GB" dirty="0" err="1"/>
              <a:t>necesită</a:t>
            </a:r>
            <a:r>
              <a:rPr lang="en-GB" dirty="0"/>
              <a:t> </a:t>
            </a:r>
            <a:r>
              <a:rPr lang="en-GB" dirty="0" err="1"/>
              <a:t>două</a:t>
            </a:r>
            <a:r>
              <a:rPr lang="en-GB" dirty="0"/>
              <a:t> </a:t>
            </a:r>
            <a:r>
              <a:rPr lang="en-GB" dirty="0" err="1"/>
              <a:t>lucruri</a:t>
            </a:r>
            <a:r>
              <a:rPr lang="en-GB" dirty="0"/>
              <a:t>:     </a:t>
            </a:r>
            <a:endParaRPr lang="ro-RO" dirty="0"/>
          </a:p>
          <a:p>
            <a:pPr marL="228600" indent="-228600">
              <a:buAutoNum type="arabicPeriod"/>
            </a:pPr>
            <a:r>
              <a:rPr lang="en-GB" dirty="0" err="1"/>
              <a:t>Procese</a:t>
            </a:r>
            <a:r>
              <a:rPr lang="en-GB" dirty="0"/>
              <a:t> cu </a:t>
            </a:r>
            <a:r>
              <a:rPr lang="en-GB" dirty="0" err="1"/>
              <a:t>mult</a:t>
            </a:r>
            <a:r>
              <a:rPr lang="en-GB" dirty="0"/>
              <a:t> </a:t>
            </a:r>
            <a:r>
              <a:rPr lang="en-GB" dirty="0" err="1"/>
              <a:t>mai</a:t>
            </a:r>
            <a:r>
              <a:rPr lang="en-GB" dirty="0"/>
              <a:t> </a:t>
            </a:r>
            <a:r>
              <a:rPr lang="en-GB" dirty="0" err="1"/>
              <a:t>mult</a:t>
            </a:r>
            <a:r>
              <a:rPr lang="en-GB" dirty="0"/>
              <a:t> accent pe </a:t>
            </a:r>
            <a:r>
              <a:rPr lang="en-GB" dirty="0" err="1"/>
              <a:t>planificare</a:t>
            </a:r>
            <a:r>
              <a:rPr lang="en-GB" dirty="0"/>
              <a:t> </a:t>
            </a:r>
            <a:r>
              <a:rPr lang="en-GB" dirty="0" err="1"/>
              <a:t>și</a:t>
            </a:r>
            <a:r>
              <a:rPr lang="en-GB" dirty="0"/>
              <a:t> </a:t>
            </a:r>
            <a:r>
              <a:rPr lang="en-GB" dirty="0" err="1"/>
              <a:t>managementul</a:t>
            </a:r>
            <a:r>
              <a:rPr lang="en-GB" dirty="0"/>
              <a:t> </a:t>
            </a:r>
            <a:r>
              <a:rPr lang="en-GB" dirty="0" err="1"/>
              <a:t>acțiunilor</a:t>
            </a:r>
            <a:r>
              <a:rPr lang="en-GB" dirty="0"/>
              <a:t>.     </a:t>
            </a:r>
            <a:endParaRPr lang="ro-RO" dirty="0"/>
          </a:p>
          <a:p>
            <a:pPr marL="228600" indent="-228600">
              <a:buAutoNum type="arabicPeriod"/>
            </a:pPr>
            <a:r>
              <a:rPr lang="en-GB" dirty="0"/>
              <a:t>2. O </a:t>
            </a:r>
            <a:r>
              <a:rPr lang="en-GB" dirty="0" err="1"/>
              <a:t>cultură</a:t>
            </a:r>
            <a:r>
              <a:rPr lang="en-GB" dirty="0"/>
              <a:t> </a:t>
            </a:r>
            <a:r>
              <a:rPr lang="en-GB" dirty="0" err="1"/>
              <a:t>în</a:t>
            </a:r>
            <a:r>
              <a:rPr lang="en-GB" dirty="0"/>
              <a:t> care </a:t>
            </a:r>
            <a:r>
              <a:rPr lang="en-GB" dirty="0" err="1"/>
              <a:t>întreaga</a:t>
            </a:r>
            <a:r>
              <a:rPr lang="en-GB" dirty="0"/>
              <a:t> </a:t>
            </a:r>
            <a:r>
              <a:rPr lang="en-GB" dirty="0" err="1"/>
              <a:t>organizație</a:t>
            </a:r>
            <a:r>
              <a:rPr lang="en-GB" dirty="0"/>
              <a:t> </a:t>
            </a:r>
            <a:r>
              <a:rPr lang="en-GB" dirty="0" err="1"/>
              <a:t>înțelege</a:t>
            </a:r>
            <a:r>
              <a:rPr lang="en-GB" dirty="0"/>
              <a:t> </a:t>
            </a:r>
            <a:r>
              <a:rPr lang="en-GB" dirty="0" err="1"/>
              <a:t>riscul</a:t>
            </a:r>
            <a:r>
              <a:rPr lang="en-GB" dirty="0"/>
              <a:t> </a:t>
            </a:r>
            <a:r>
              <a:rPr lang="en-GB" dirty="0" err="1"/>
              <a:t>și</a:t>
            </a:r>
            <a:r>
              <a:rPr lang="en-GB" dirty="0"/>
              <a:t> </a:t>
            </a:r>
            <a:r>
              <a:rPr lang="en-GB" dirty="0" err="1"/>
              <a:t>rolul</a:t>
            </a:r>
            <a:r>
              <a:rPr lang="en-GB" dirty="0"/>
              <a:t> lor de </a:t>
            </a:r>
            <a:r>
              <a:rPr lang="en-GB" dirty="0" err="1"/>
              <a:t>jucat</a:t>
            </a:r>
            <a:r>
              <a:rPr lang="en-GB" dirty="0"/>
              <a:t> </a:t>
            </a:r>
            <a:r>
              <a:rPr lang="en-GB" dirty="0" err="1"/>
              <a:t>în</a:t>
            </a:r>
            <a:r>
              <a:rPr lang="en-GB" dirty="0"/>
              <a:t> </a:t>
            </a:r>
            <a:r>
              <a:rPr lang="en-GB" dirty="0" err="1"/>
              <a:t>managementul</a:t>
            </a:r>
            <a:r>
              <a:rPr lang="en-GB" dirty="0"/>
              <a:t> </a:t>
            </a:r>
            <a:r>
              <a:rPr lang="en-GB" dirty="0" err="1"/>
              <a:t>acesteia</a:t>
            </a:r>
            <a:endParaRPr lang="ro-RO" dirty="0"/>
          </a:p>
          <a:p>
            <a:pPr marL="228600" indent="-228600">
              <a:buAutoNum type="arabicPeriod"/>
            </a:pPr>
            <a:endParaRPr lang="ro-RO" dirty="0"/>
          </a:p>
          <a:p>
            <a:pPr marL="228600" indent="-228600">
              <a:buAutoNum type="arabicPeriod"/>
            </a:pPr>
            <a:r>
              <a:rPr lang="en-GB" dirty="0"/>
              <a:t>Nu </a:t>
            </a:r>
            <a:r>
              <a:rPr lang="en-GB" dirty="0" err="1"/>
              <a:t>există</a:t>
            </a:r>
            <a:r>
              <a:rPr lang="en-GB" dirty="0"/>
              <a:t> loc </a:t>
            </a:r>
            <a:r>
              <a:rPr lang="en-GB" dirty="0" err="1"/>
              <a:t>mai</a:t>
            </a:r>
            <a:r>
              <a:rPr lang="en-GB" dirty="0"/>
              <a:t> bun </a:t>
            </a:r>
            <a:r>
              <a:rPr lang="en-GB" dirty="0" err="1"/>
              <a:t>pentru</a:t>
            </a:r>
            <a:r>
              <a:rPr lang="en-GB" dirty="0"/>
              <a:t> a conduce </a:t>
            </a:r>
            <a:r>
              <a:rPr lang="en-GB" dirty="0" err="1"/>
              <a:t>ambele</a:t>
            </a:r>
            <a:r>
              <a:rPr lang="en-GB" dirty="0"/>
              <a:t> </a:t>
            </a:r>
            <a:r>
              <a:rPr lang="en-GB" dirty="0" err="1"/>
              <a:t>aceste</a:t>
            </a:r>
            <a:r>
              <a:rPr lang="en-GB" dirty="0"/>
              <a:t> </a:t>
            </a:r>
            <a:r>
              <a:rPr lang="en-GB" dirty="0" err="1"/>
              <a:t>caracteristici</a:t>
            </a:r>
            <a:r>
              <a:rPr lang="en-GB" dirty="0"/>
              <a:t> </a:t>
            </a:r>
            <a:r>
              <a:rPr lang="en-GB" dirty="0" err="1"/>
              <a:t>decât</a:t>
            </a:r>
            <a:r>
              <a:rPr lang="en-GB" dirty="0"/>
              <a:t> </a:t>
            </a:r>
            <a:r>
              <a:rPr lang="en-GB" dirty="0" err="1"/>
              <a:t>prin</a:t>
            </a:r>
            <a:r>
              <a:rPr lang="en-GB" dirty="0"/>
              <a:t> </a:t>
            </a:r>
            <a:r>
              <a:rPr lang="en-GB" dirty="0" err="1"/>
              <a:t>sistemul</a:t>
            </a:r>
            <a:r>
              <a:rPr lang="en-GB" dirty="0"/>
              <a:t> de management al </a:t>
            </a:r>
            <a:r>
              <a:rPr lang="en-GB" dirty="0" err="1"/>
              <a:t>calității</a:t>
            </a:r>
            <a:r>
              <a:rPr lang="en-GB" dirty="0"/>
              <a:t>.</a:t>
            </a:r>
          </a:p>
        </p:txBody>
      </p:sp>
      <p:sp>
        <p:nvSpPr>
          <p:cNvPr id="4" name="Slide Number Placeholder 3"/>
          <p:cNvSpPr>
            <a:spLocks noGrp="1"/>
          </p:cNvSpPr>
          <p:nvPr>
            <p:ph type="sldNum" sz="quarter" idx="5"/>
          </p:nvPr>
        </p:nvSpPr>
        <p:spPr/>
        <p:txBody>
          <a:bodyPr/>
          <a:lstStyle/>
          <a:p>
            <a:fld id="{2EE17FBA-503D-40FB-A9D5-3F078637E5F1}" type="slidenum">
              <a:rPr lang="en-GB" smtClean="0"/>
              <a:t>16</a:t>
            </a:fld>
            <a:endParaRPr lang="en-GB"/>
          </a:p>
        </p:txBody>
      </p:sp>
    </p:spTree>
    <p:extLst>
      <p:ext uri="{BB962C8B-B14F-4D97-AF65-F5344CB8AC3E}">
        <p14:creationId xmlns:p14="http://schemas.microsoft.com/office/powerpoint/2010/main" val="372593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b) Calitate: </a:t>
            </a:r>
          </a:p>
          <a:p>
            <a:endParaRPr lang="ro-RO" dirty="0"/>
          </a:p>
          <a:p>
            <a:r>
              <a:rPr lang="ro-RO" dirty="0"/>
              <a:t>Managementul calității are un rol specific, asigurând că sistemele de management, controalele, politicile și procedurile sunt structurate și documentate în așa fel încât managementul riscului să fie eficient.</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19</a:t>
            </a:fld>
            <a:endParaRPr lang="en-GB"/>
          </a:p>
        </p:txBody>
      </p:sp>
    </p:spTree>
    <p:extLst>
      <p:ext uri="{BB962C8B-B14F-4D97-AF65-F5344CB8AC3E}">
        <p14:creationId xmlns:p14="http://schemas.microsoft.com/office/powerpoint/2010/main" val="318844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 Angajatii </a:t>
            </a:r>
          </a:p>
          <a:p>
            <a:endParaRPr lang="ro-RO" dirty="0"/>
          </a:p>
          <a:p>
            <a:r>
              <a:rPr lang="ro-RO" dirty="0"/>
              <a:t>Au responsabilitatea de a executa sisteme de management, politici și proceduri care se ocupă de risc.</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20</a:t>
            </a:fld>
            <a:endParaRPr lang="en-GB"/>
          </a:p>
        </p:txBody>
      </p:sp>
    </p:spTree>
    <p:extLst>
      <p:ext uri="{BB962C8B-B14F-4D97-AF65-F5344CB8AC3E}">
        <p14:creationId xmlns:p14="http://schemas.microsoft.com/office/powerpoint/2010/main" val="411933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Beneficiile</a:t>
            </a:r>
            <a:r>
              <a:rPr lang="en-GB" dirty="0"/>
              <a:t> </a:t>
            </a:r>
            <a:r>
              <a:rPr lang="en-GB" dirty="0" err="1"/>
              <a:t>managementului</a:t>
            </a:r>
            <a:r>
              <a:rPr lang="en-GB" dirty="0"/>
              <a:t> </a:t>
            </a:r>
            <a:r>
              <a:rPr lang="en-GB" dirty="0" err="1"/>
              <a:t>riscului</a:t>
            </a:r>
            <a:r>
              <a:rPr lang="en-GB" dirty="0"/>
              <a:t> </a:t>
            </a:r>
            <a:r>
              <a:rPr lang="en-GB" dirty="0" err="1"/>
              <a:t>într</a:t>
            </a:r>
            <a:r>
              <a:rPr lang="en-GB" dirty="0"/>
              <a:t>-un QMS</a:t>
            </a:r>
            <a:endParaRPr lang="ro-RO" dirty="0"/>
          </a:p>
          <a:p>
            <a:endParaRPr lang="ro-RO" dirty="0"/>
          </a:p>
          <a:p>
            <a:r>
              <a:rPr lang="en-GB" dirty="0" err="1"/>
              <a:t>Există</a:t>
            </a:r>
            <a:r>
              <a:rPr lang="en-GB" dirty="0"/>
              <a:t> </a:t>
            </a:r>
            <a:r>
              <a:rPr lang="en-GB" dirty="0" err="1"/>
              <a:t>câteva</a:t>
            </a:r>
            <a:r>
              <a:rPr lang="en-GB" dirty="0"/>
              <a:t> </a:t>
            </a:r>
            <a:r>
              <a:rPr lang="en-GB" dirty="0" err="1"/>
              <a:t>beneficii</a:t>
            </a:r>
            <a:r>
              <a:rPr lang="en-GB" dirty="0"/>
              <a:t> </a:t>
            </a:r>
            <a:r>
              <a:rPr lang="en-GB" dirty="0" err="1"/>
              <a:t>clare</a:t>
            </a:r>
            <a:r>
              <a:rPr lang="en-GB" dirty="0"/>
              <a:t> ale </a:t>
            </a:r>
            <a:r>
              <a:rPr lang="en-GB" dirty="0" err="1"/>
              <a:t>integrării</a:t>
            </a:r>
            <a:r>
              <a:rPr lang="en-GB" dirty="0"/>
              <a:t> </a:t>
            </a:r>
            <a:r>
              <a:rPr lang="en-GB" dirty="0" err="1"/>
              <a:t>managementului</a:t>
            </a:r>
            <a:r>
              <a:rPr lang="en-GB" dirty="0"/>
              <a:t> </a:t>
            </a:r>
            <a:r>
              <a:rPr lang="en-GB" dirty="0" err="1"/>
              <a:t>riscului</a:t>
            </a:r>
            <a:r>
              <a:rPr lang="en-GB" dirty="0"/>
              <a:t> </a:t>
            </a:r>
            <a:r>
              <a:rPr lang="en-GB" dirty="0" err="1"/>
              <a:t>în</a:t>
            </a:r>
            <a:r>
              <a:rPr lang="en-GB" dirty="0"/>
              <a:t> QMS;</a:t>
            </a:r>
            <a:endParaRPr lang="ro-RO" dirty="0"/>
          </a:p>
          <a:p>
            <a:r>
              <a:rPr lang="en-GB" dirty="0" err="1"/>
              <a:t>Acestea</a:t>
            </a:r>
            <a:r>
              <a:rPr lang="en-GB" dirty="0"/>
              <a:t> </a:t>
            </a:r>
            <a:r>
              <a:rPr lang="en-GB" dirty="0" err="1"/>
              <a:t>includ</a:t>
            </a:r>
            <a:r>
              <a:rPr lang="en-GB" dirty="0"/>
              <a:t> </a:t>
            </a:r>
            <a:r>
              <a:rPr lang="en-GB" dirty="0" err="1"/>
              <a:t>următoarele</a:t>
            </a:r>
            <a:r>
              <a:rPr lang="en-GB" dirty="0"/>
              <a:t>:     </a:t>
            </a:r>
            <a:endParaRPr lang="ro-RO" dirty="0"/>
          </a:p>
          <a:p>
            <a:r>
              <a:rPr lang="en-GB" dirty="0" err="1"/>
              <a:t>Conformitate</a:t>
            </a:r>
            <a:r>
              <a:rPr lang="en-GB" dirty="0"/>
              <a:t>     </a:t>
            </a:r>
            <a:endParaRPr lang="ro-RO" dirty="0"/>
          </a:p>
          <a:p>
            <a:r>
              <a:rPr lang="en-GB" dirty="0" err="1"/>
              <a:t>Captarea</a:t>
            </a:r>
            <a:r>
              <a:rPr lang="en-GB" dirty="0"/>
              <a:t> </a:t>
            </a:r>
            <a:r>
              <a:rPr lang="en-GB" dirty="0" err="1"/>
              <a:t>riscurilor</a:t>
            </a:r>
            <a:r>
              <a:rPr lang="en-GB" dirty="0"/>
              <a:t> </a:t>
            </a:r>
            <a:r>
              <a:rPr lang="en-GB" dirty="0" err="1"/>
              <a:t>înainte</a:t>
            </a:r>
            <a:r>
              <a:rPr lang="en-GB" dirty="0"/>
              <a:t> ca </a:t>
            </a:r>
            <a:r>
              <a:rPr lang="en-GB" dirty="0" err="1"/>
              <a:t>acestea</a:t>
            </a:r>
            <a:r>
              <a:rPr lang="en-GB" dirty="0"/>
              <a:t> </a:t>
            </a:r>
            <a:r>
              <a:rPr lang="en-GB" dirty="0" err="1"/>
              <a:t>să</a:t>
            </a:r>
            <a:r>
              <a:rPr lang="en-GB" dirty="0"/>
              <a:t> </a:t>
            </a:r>
            <a:r>
              <a:rPr lang="en-GB" dirty="0" err="1"/>
              <a:t>devină</a:t>
            </a:r>
            <a:r>
              <a:rPr lang="en-GB" dirty="0"/>
              <a:t> </a:t>
            </a:r>
            <a:r>
              <a:rPr lang="en-GB" dirty="0" err="1"/>
              <a:t>probleme</a:t>
            </a:r>
            <a:r>
              <a:rPr lang="en-GB" dirty="0"/>
              <a:t>     </a:t>
            </a:r>
            <a:endParaRPr lang="ro-RO" dirty="0"/>
          </a:p>
          <a:p>
            <a:r>
              <a:rPr lang="en-GB" dirty="0" err="1"/>
              <a:t>Contribuie</a:t>
            </a:r>
            <a:r>
              <a:rPr lang="en-GB" dirty="0"/>
              <a:t> la </a:t>
            </a:r>
            <a:r>
              <a:rPr lang="en-GB" dirty="0" err="1"/>
              <a:t>îmbunătățirea</a:t>
            </a:r>
            <a:r>
              <a:rPr lang="en-GB" dirty="0"/>
              <a:t> </a:t>
            </a:r>
            <a:r>
              <a:rPr lang="en-GB" dirty="0" err="1"/>
              <a:t>calității</a:t>
            </a:r>
            <a:r>
              <a:rPr lang="en-GB" dirty="0"/>
              <a:t>     </a:t>
            </a:r>
            <a:endParaRPr lang="ro-RO" dirty="0"/>
          </a:p>
          <a:p>
            <a:r>
              <a:rPr lang="en-GB" dirty="0" err="1"/>
              <a:t>Ajută</a:t>
            </a:r>
            <a:r>
              <a:rPr lang="en-GB" dirty="0"/>
              <a:t> la </a:t>
            </a:r>
            <a:r>
              <a:rPr lang="en-GB" dirty="0" err="1"/>
              <a:t>reducerea</a:t>
            </a:r>
            <a:r>
              <a:rPr lang="en-GB" dirty="0"/>
              <a:t> </a:t>
            </a:r>
            <a:r>
              <a:rPr lang="en-GB" dirty="0" err="1"/>
              <a:t>costurilor</a:t>
            </a:r>
            <a:r>
              <a:rPr lang="en-GB" dirty="0"/>
              <a:t> </a:t>
            </a:r>
            <a:r>
              <a:rPr lang="en-GB" dirty="0" err="1"/>
              <a:t>evitând</a:t>
            </a:r>
            <a:r>
              <a:rPr lang="en-GB" dirty="0"/>
              <a:t> </a:t>
            </a:r>
            <a:r>
              <a:rPr lang="en-GB" dirty="0" err="1"/>
              <a:t>cheltuielile</a:t>
            </a:r>
            <a:r>
              <a:rPr lang="en-GB" dirty="0"/>
              <a:t> de </a:t>
            </a:r>
            <a:r>
              <a:rPr lang="en-GB" dirty="0" err="1"/>
              <a:t>remediere</a:t>
            </a:r>
            <a:r>
              <a:rPr lang="en-GB" dirty="0"/>
              <a:t> a </a:t>
            </a:r>
            <a:r>
              <a:rPr lang="en-GB" dirty="0" err="1"/>
              <a:t>problemelor</a:t>
            </a:r>
            <a:r>
              <a:rPr lang="en-GB" dirty="0"/>
              <a:t> care apar ca </a:t>
            </a:r>
            <a:r>
              <a:rPr lang="en-GB" dirty="0" err="1"/>
              <a:t>urmare</a:t>
            </a:r>
            <a:r>
              <a:rPr lang="en-GB" dirty="0"/>
              <a:t> a </a:t>
            </a:r>
            <a:r>
              <a:rPr lang="en-GB" dirty="0" err="1"/>
              <a:t>neîncetării</a:t>
            </a:r>
            <a:r>
              <a:rPr lang="en-GB" dirty="0"/>
              <a:t> </a:t>
            </a:r>
            <a:r>
              <a:rPr lang="en-GB" dirty="0" err="1"/>
              <a:t>acestora</a:t>
            </a:r>
            <a:r>
              <a:rPr lang="en-GB" dirty="0"/>
              <a:t> </a:t>
            </a:r>
            <a:r>
              <a:rPr lang="en-GB" dirty="0" err="1"/>
              <a:t>înainte</a:t>
            </a:r>
            <a:r>
              <a:rPr lang="en-GB" dirty="0"/>
              <a:t> de a se </a:t>
            </a:r>
            <a:r>
              <a:rPr lang="en-GB" dirty="0" err="1"/>
              <a:t>întâmpla</a:t>
            </a:r>
            <a:r>
              <a:rPr lang="en-GB" dirty="0"/>
              <a:t>     </a:t>
            </a:r>
            <a:endParaRPr lang="ro-RO" dirty="0"/>
          </a:p>
          <a:p>
            <a:r>
              <a:rPr lang="en-GB" dirty="0" err="1"/>
              <a:t>Implica</a:t>
            </a:r>
            <a:r>
              <a:rPr lang="en-GB" dirty="0"/>
              <a:t> </a:t>
            </a:r>
            <a:r>
              <a:rPr lang="en-GB" dirty="0" err="1"/>
              <a:t>intreaga</a:t>
            </a:r>
            <a:r>
              <a:rPr lang="en-GB" dirty="0"/>
              <a:t> </a:t>
            </a:r>
            <a:r>
              <a:rPr lang="en-GB" dirty="0" err="1"/>
              <a:t>organizatie</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21</a:t>
            </a:fld>
            <a:endParaRPr lang="en-GB"/>
          </a:p>
        </p:txBody>
      </p:sp>
    </p:spTree>
    <p:extLst>
      <p:ext uri="{BB962C8B-B14F-4D97-AF65-F5344CB8AC3E}">
        <p14:creationId xmlns:p14="http://schemas.microsoft.com/office/powerpoint/2010/main" val="611974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Probleme</a:t>
            </a:r>
            <a:r>
              <a:rPr lang="en-GB" dirty="0"/>
              <a:t> cu </a:t>
            </a:r>
            <a:r>
              <a:rPr lang="en-GB" dirty="0" err="1"/>
              <a:t>managementul</a:t>
            </a:r>
            <a:r>
              <a:rPr lang="en-GB" dirty="0"/>
              <a:t> </a:t>
            </a:r>
            <a:r>
              <a:rPr lang="en-GB" dirty="0" err="1"/>
              <a:t>riscului</a:t>
            </a:r>
            <a:r>
              <a:rPr lang="en-GB" dirty="0"/>
              <a:t> </a:t>
            </a:r>
            <a:r>
              <a:rPr lang="en-GB" dirty="0" err="1"/>
              <a:t>într</a:t>
            </a:r>
            <a:r>
              <a:rPr lang="en-GB" dirty="0"/>
              <a:t>-un SMC</a:t>
            </a:r>
            <a:endParaRPr lang="ro-RO" dirty="0"/>
          </a:p>
          <a:p>
            <a:endParaRPr lang="ro-RO" dirty="0"/>
          </a:p>
          <a:p>
            <a:r>
              <a:rPr lang="en-GB" dirty="0" err="1"/>
              <a:t>Problemele</a:t>
            </a:r>
            <a:r>
              <a:rPr lang="en-GB" dirty="0"/>
              <a:t> </a:t>
            </a:r>
            <a:r>
              <a:rPr lang="en-GB" dirty="0" err="1"/>
              <a:t>asociate</a:t>
            </a:r>
            <a:r>
              <a:rPr lang="en-GB" dirty="0"/>
              <a:t> cu </a:t>
            </a:r>
            <a:r>
              <a:rPr lang="en-GB" dirty="0" err="1"/>
              <a:t>integrarea</a:t>
            </a:r>
            <a:r>
              <a:rPr lang="en-GB" dirty="0"/>
              <a:t> </a:t>
            </a:r>
            <a:r>
              <a:rPr lang="en-GB" dirty="0" err="1"/>
              <a:t>managementului</a:t>
            </a:r>
            <a:r>
              <a:rPr lang="en-GB" dirty="0"/>
              <a:t> </a:t>
            </a:r>
            <a:r>
              <a:rPr lang="en-GB" dirty="0" err="1"/>
              <a:t>riscului</a:t>
            </a:r>
            <a:r>
              <a:rPr lang="en-GB" dirty="0"/>
              <a:t> </a:t>
            </a:r>
            <a:r>
              <a:rPr lang="en-GB" dirty="0" err="1"/>
              <a:t>într</a:t>
            </a:r>
            <a:r>
              <a:rPr lang="en-GB" dirty="0"/>
              <a:t>-un SMC include</a:t>
            </a:r>
            <a:endParaRPr lang="ro-RO" dirty="0"/>
          </a:p>
          <a:p>
            <a:r>
              <a:rPr lang="en-GB" dirty="0"/>
              <a:t>     </a:t>
            </a:r>
            <a:endParaRPr lang="ro-RO" dirty="0"/>
          </a:p>
          <a:p>
            <a:r>
              <a:rPr lang="en-GB" dirty="0" err="1"/>
              <a:t>Afacerea</a:t>
            </a:r>
            <a:r>
              <a:rPr lang="en-GB" dirty="0"/>
              <a:t> nu </a:t>
            </a:r>
            <a:r>
              <a:rPr lang="en-GB" dirty="0" err="1"/>
              <a:t>reușește</a:t>
            </a:r>
            <a:r>
              <a:rPr lang="en-GB" dirty="0"/>
              <a:t> </a:t>
            </a:r>
            <a:r>
              <a:rPr lang="en-GB" dirty="0" err="1"/>
              <a:t>să</a:t>
            </a:r>
            <a:r>
              <a:rPr lang="en-GB" dirty="0"/>
              <a:t> </a:t>
            </a:r>
            <a:r>
              <a:rPr lang="en-GB" dirty="0" err="1"/>
              <a:t>comunice</a:t>
            </a:r>
            <a:r>
              <a:rPr lang="en-GB" dirty="0"/>
              <a:t> </a:t>
            </a:r>
            <a:r>
              <a:rPr lang="en-GB" dirty="0" err="1"/>
              <a:t>metode</a:t>
            </a:r>
            <a:r>
              <a:rPr lang="en-GB" dirty="0"/>
              <a:t>, </a:t>
            </a:r>
            <a:r>
              <a:rPr lang="en-GB" dirty="0" err="1"/>
              <a:t>politici</a:t>
            </a:r>
            <a:r>
              <a:rPr lang="en-GB" dirty="0"/>
              <a:t> </a:t>
            </a:r>
            <a:r>
              <a:rPr lang="en-GB" dirty="0" err="1"/>
              <a:t>și</a:t>
            </a:r>
            <a:r>
              <a:rPr lang="en-GB" dirty="0"/>
              <a:t> </a:t>
            </a:r>
            <a:r>
              <a:rPr lang="en-GB" dirty="0" err="1"/>
              <a:t>procese</a:t>
            </a:r>
            <a:r>
              <a:rPr lang="en-GB" dirty="0"/>
              <a:t> </a:t>
            </a:r>
            <a:r>
              <a:rPr lang="en-GB" dirty="0" err="1"/>
              <a:t>către</a:t>
            </a:r>
            <a:r>
              <a:rPr lang="en-GB" dirty="0"/>
              <a:t> </a:t>
            </a:r>
            <a:r>
              <a:rPr lang="en-GB" dirty="0" err="1"/>
              <a:t>afaceri</a:t>
            </a:r>
            <a:r>
              <a:rPr lang="en-GB" dirty="0"/>
              <a:t>     </a:t>
            </a:r>
            <a:endParaRPr lang="ro-RO" dirty="0"/>
          </a:p>
          <a:p>
            <a:endParaRPr lang="ro-RO" dirty="0"/>
          </a:p>
          <a:p>
            <a:r>
              <a:rPr lang="en-GB" dirty="0" err="1"/>
              <a:t>Procese</a:t>
            </a:r>
            <a:r>
              <a:rPr lang="en-GB" dirty="0"/>
              <a:t> </a:t>
            </a:r>
            <a:r>
              <a:rPr lang="en-GB" dirty="0" err="1"/>
              <a:t>ineficiente</a:t>
            </a:r>
            <a:r>
              <a:rPr lang="en-GB" dirty="0"/>
              <a:t> (</a:t>
            </a:r>
            <a:r>
              <a:rPr lang="en-GB" dirty="0" err="1"/>
              <a:t>adică</a:t>
            </a:r>
            <a:r>
              <a:rPr lang="en-GB" dirty="0"/>
              <a:t> </a:t>
            </a:r>
            <a:r>
              <a:rPr lang="en-GB" dirty="0" err="1"/>
              <a:t>fără</a:t>
            </a:r>
            <a:r>
              <a:rPr lang="en-GB" dirty="0"/>
              <a:t> </a:t>
            </a:r>
            <a:r>
              <a:rPr lang="en-GB" dirty="0" err="1"/>
              <a:t>pași</a:t>
            </a:r>
            <a:r>
              <a:rPr lang="en-GB" dirty="0"/>
              <a:t> de </a:t>
            </a:r>
            <a:r>
              <a:rPr lang="en-GB" dirty="0" err="1"/>
              <a:t>evaluare</a:t>
            </a:r>
            <a:r>
              <a:rPr lang="en-GB" dirty="0"/>
              <a:t>)     </a:t>
            </a:r>
            <a:endParaRPr lang="ro-RO" dirty="0"/>
          </a:p>
          <a:p>
            <a:endParaRPr lang="ro-RO" dirty="0"/>
          </a:p>
          <a:p>
            <a:r>
              <a:rPr lang="en-GB" dirty="0"/>
              <a:t>Nu </a:t>
            </a:r>
            <a:r>
              <a:rPr lang="en-GB" dirty="0" err="1"/>
              <a:t>dispune</a:t>
            </a:r>
            <a:r>
              <a:rPr lang="en-GB" dirty="0"/>
              <a:t> de </a:t>
            </a:r>
            <a:r>
              <a:rPr lang="en-GB" dirty="0" err="1"/>
              <a:t>resurse</a:t>
            </a:r>
            <a:r>
              <a:rPr lang="en-GB" dirty="0"/>
              <a:t> </a:t>
            </a:r>
            <a:r>
              <a:rPr lang="en-GB" dirty="0" err="1"/>
              <a:t>în</a:t>
            </a:r>
            <a:r>
              <a:rPr lang="en-GB" dirty="0"/>
              <a:t> mod </a:t>
            </a:r>
            <a:r>
              <a:rPr lang="en-GB" dirty="0" err="1"/>
              <a:t>eficient</a:t>
            </a:r>
            <a:r>
              <a:rPr lang="en-GB" dirty="0"/>
              <a:t>     </a:t>
            </a:r>
            <a:endParaRPr lang="ro-RO" dirty="0"/>
          </a:p>
          <a:p>
            <a:endParaRPr lang="ro-RO" dirty="0"/>
          </a:p>
          <a:p>
            <a:r>
              <a:rPr lang="en-GB" dirty="0" err="1"/>
              <a:t>Uitând</a:t>
            </a:r>
            <a:r>
              <a:rPr lang="en-GB" dirty="0"/>
              <a:t> </a:t>
            </a:r>
            <a:r>
              <a:rPr lang="en-GB" dirty="0" err="1"/>
              <a:t>procesele</a:t>
            </a:r>
            <a:r>
              <a:rPr lang="en-GB" dirty="0"/>
              <a:t> </a:t>
            </a:r>
            <a:r>
              <a:rPr lang="en-GB" dirty="0" err="1"/>
              <a:t>și</a:t>
            </a:r>
            <a:r>
              <a:rPr lang="en-GB" dirty="0"/>
              <a:t> </a:t>
            </a:r>
            <a:r>
              <a:rPr lang="en-GB" dirty="0" err="1"/>
              <a:t>interfețele</a:t>
            </a:r>
            <a:r>
              <a:rPr lang="en-GB" dirty="0"/>
              <a:t> </a:t>
            </a:r>
            <a:r>
              <a:rPr lang="en-GB" dirty="0" err="1"/>
              <a:t>terțelor</a:t>
            </a:r>
            <a:r>
              <a:rPr lang="en-GB" dirty="0"/>
              <a:t> </a:t>
            </a:r>
            <a:r>
              <a:rPr lang="en-GB" dirty="0" err="1"/>
              <a:t>părți</a:t>
            </a:r>
            <a:r>
              <a:rPr lang="en-GB" dirty="0"/>
              <a:t> </a:t>
            </a:r>
            <a:r>
              <a:rPr lang="en-GB" dirty="0" err="1"/>
              <a:t>în</a:t>
            </a:r>
            <a:r>
              <a:rPr lang="en-GB" dirty="0"/>
              <a:t> </a:t>
            </a:r>
            <a:r>
              <a:rPr lang="en-GB" dirty="0" err="1"/>
              <a:t>timpul</a:t>
            </a:r>
            <a:r>
              <a:rPr lang="en-GB" dirty="0"/>
              <a:t> </a:t>
            </a:r>
            <a:r>
              <a:rPr lang="en-GB" dirty="0" err="1"/>
              <a:t>implementării</a:t>
            </a:r>
            <a:r>
              <a:rPr lang="en-GB" dirty="0"/>
              <a:t>     </a:t>
            </a:r>
            <a:endParaRPr lang="ro-RO" dirty="0"/>
          </a:p>
          <a:p>
            <a:endParaRPr lang="ro-RO" dirty="0"/>
          </a:p>
          <a:p>
            <a:r>
              <a:rPr lang="en-GB" dirty="0" err="1"/>
              <a:t>Niveluri</a:t>
            </a:r>
            <a:r>
              <a:rPr lang="en-GB" dirty="0"/>
              <a:t> </a:t>
            </a:r>
            <a:r>
              <a:rPr lang="en-GB" dirty="0" err="1"/>
              <a:t>slabe</a:t>
            </a:r>
            <a:r>
              <a:rPr lang="en-GB" dirty="0"/>
              <a:t> de </a:t>
            </a:r>
            <a:r>
              <a:rPr lang="en-GB" dirty="0" err="1"/>
              <a:t>pregătire</a:t>
            </a:r>
            <a:r>
              <a:rPr lang="en-GB" dirty="0"/>
              <a:t> a </a:t>
            </a:r>
            <a:r>
              <a:rPr lang="en-GB" dirty="0" err="1"/>
              <a:t>forței</a:t>
            </a:r>
            <a:r>
              <a:rPr lang="en-GB" dirty="0"/>
              <a:t> de </a:t>
            </a:r>
            <a:r>
              <a:rPr lang="en-GB" dirty="0" err="1"/>
              <a:t>muncă</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22</a:t>
            </a:fld>
            <a:endParaRPr lang="en-GB"/>
          </a:p>
        </p:txBody>
      </p:sp>
    </p:spTree>
    <p:extLst>
      <p:ext uri="{BB962C8B-B14F-4D97-AF65-F5344CB8AC3E}">
        <p14:creationId xmlns:p14="http://schemas.microsoft.com/office/powerpoint/2010/main" val="25792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Managementul</a:t>
            </a:r>
            <a:r>
              <a:rPr lang="en-GB" dirty="0"/>
              <a:t> </a:t>
            </a:r>
            <a:r>
              <a:rPr lang="en-GB" dirty="0" err="1"/>
              <a:t>riscului</a:t>
            </a:r>
            <a:r>
              <a:rPr lang="en-GB" dirty="0"/>
              <a:t> are un </a:t>
            </a:r>
            <a:r>
              <a:rPr lang="en-GB" dirty="0" err="1"/>
              <a:t>rol</a:t>
            </a:r>
            <a:r>
              <a:rPr lang="en-GB" dirty="0"/>
              <a:t> important </a:t>
            </a:r>
            <a:r>
              <a:rPr lang="en-GB" dirty="0" err="1"/>
              <a:t>în</a:t>
            </a:r>
            <a:r>
              <a:rPr lang="en-GB" dirty="0"/>
              <a:t> </a:t>
            </a:r>
            <a:r>
              <a:rPr lang="en-GB" dirty="0" err="1"/>
              <a:t>sistemul</a:t>
            </a:r>
            <a:r>
              <a:rPr lang="en-GB" dirty="0"/>
              <a:t> de management al </a:t>
            </a:r>
            <a:r>
              <a:rPr lang="en-GB" dirty="0" err="1"/>
              <a:t>calității</a:t>
            </a:r>
            <a:r>
              <a:rPr lang="en-GB" dirty="0"/>
              <a:t> al </a:t>
            </a:r>
            <a:r>
              <a:rPr lang="en-GB" dirty="0" err="1"/>
              <a:t>unei</a:t>
            </a:r>
            <a:r>
              <a:rPr lang="en-GB" dirty="0"/>
              <a:t> </a:t>
            </a:r>
            <a:r>
              <a:rPr lang="en-GB" dirty="0" err="1"/>
              <a:t>companii</a:t>
            </a:r>
            <a:r>
              <a:rPr lang="en-GB" dirty="0"/>
              <a:t>.</a:t>
            </a:r>
            <a:endParaRPr lang="ro-RO" dirty="0"/>
          </a:p>
          <a:p>
            <a:endParaRPr lang="ro-RO" dirty="0"/>
          </a:p>
          <a:p>
            <a:r>
              <a:rPr lang="en-GB" dirty="0" err="1"/>
              <a:t>Gestionarea</a:t>
            </a:r>
            <a:r>
              <a:rPr lang="en-GB" dirty="0"/>
              <a:t> </a:t>
            </a:r>
            <a:r>
              <a:rPr lang="en-GB" dirty="0" err="1"/>
              <a:t>eficientă</a:t>
            </a:r>
            <a:r>
              <a:rPr lang="en-GB" dirty="0"/>
              <a:t> a </a:t>
            </a:r>
            <a:r>
              <a:rPr lang="en-GB" dirty="0" err="1"/>
              <a:t>riscurilor</a:t>
            </a:r>
            <a:r>
              <a:rPr lang="en-GB" dirty="0"/>
              <a:t> </a:t>
            </a:r>
            <a:r>
              <a:rPr lang="en-GB" dirty="0" err="1"/>
              <a:t>facilitează</a:t>
            </a:r>
            <a:r>
              <a:rPr lang="en-GB" dirty="0"/>
              <a:t> </a:t>
            </a:r>
            <a:r>
              <a:rPr lang="en-GB" dirty="0" err="1"/>
              <a:t>conformitatea</a:t>
            </a:r>
            <a:r>
              <a:rPr lang="en-GB" dirty="0"/>
              <a:t> </a:t>
            </a:r>
            <a:r>
              <a:rPr lang="en-GB" dirty="0" err="1"/>
              <a:t>și</a:t>
            </a:r>
            <a:r>
              <a:rPr lang="en-GB" dirty="0"/>
              <a:t> </a:t>
            </a:r>
            <a:r>
              <a:rPr lang="en-GB" dirty="0" err="1"/>
              <a:t>eficiența</a:t>
            </a:r>
            <a:r>
              <a:rPr lang="en-GB" dirty="0"/>
              <a:t> </a:t>
            </a:r>
            <a:r>
              <a:rPr lang="en-GB" dirty="0" err="1"/>
              <a:t>generală</a:t>
            </a:r>
            <a:r>
              <a:rPr lang="en-GB" dirty="0"/>
              <a:t> a </a:t>
            </a:r>
            <a:r>
              <a:rPr lang="en-GB" dirty="0" err="1"/>
              <a:t>afacerii</a:t>
            </a:r>
            <a:r>
              <a:rPr lang="en-GB" dirty="0"/>
              <a:t> </a:t>
            </a:r>
            <a:r>
              <a:rPr lang="en-GB" dirty="0" err="1"/>
              <a:t>prin</a:t>
            </a:r>
            <a:r>
              <a:rPr lang="en-GB" dirty="0"/>
              <a:t> </a:t>
            </a:r>
            <a:r>
              <a:rPr lang="en-GB" dirty="0" err="1"/>
              <a:t>procese</a:t>
            </a:r>
            <a:r>
              <a:rPr lang="en-GB" dirty="0"/>
              <a:t> </a:t>
            </a:r>
            <a:r>
              <a:rPr lang="en-GB" dirty="0" err="1"/>
              <a:t>și</a:t>
            </a:r>
            <a:r>
              <a:rPr lang="en-GB" dirty="0"/>
              <a:t> </a:t>
            </a:r>
            <a:r>
              <a:rPr lang="en-GB" dirty="0" err="1"/>
              <a:t>mediu</a:t>
            </a:r>
            <a:r>
              <a:rPr lang="en-GB" dirty="0"/>
              <a:t> </a:t>
            </a:r>
            <a:r>
              <a:rPr lang="en-GB" dirty="0" err="1"/>
              <a:t>avansat</a:t>
            </a:r>
            <a:r>
              <a:rPr lang="en-GB" dirty="0"/>
              <a:t>.</a:t>
            </a:r>
            <a:endParaRPr lang="ro-RO" dirty="0"/>
          </a:p>
          <a:p>
            <a:endParaRPr lang="ro-RO" dirty="0"/>
          </a:p>
          <a:p>
            <a:r>
              <a:rPr lang="en-GB" dirty="0" err="1"/>
              <a:t>Rezultatul</a:t>
            </a:r>
            <a:r>
              <a:rPr lang="en-GB" dirty="0"/>
              <a:t> </a:t>
            </a:r>
            <a:r>
              <a:rPr lang="en-GB" dirty="0" err="1"/>
              <a:t>este</a:t>
            </a:r>
            <a:r>
              <a:rPr lang="en-GB" dirty="0"/>
              <a:t> un </a:t>
            </a:r>
            <a:r>
              <a:rPr lang="en-GB" dirty="0" err="1"/>
              <a:t>Sistem</a:t>
            </a:r>
            <a:r>
              <a:rPr lang="en-GB" dirty="0"/>
              <a:t> de Management al </a:t>
            </a:r>
            <a:r>
              <a:rPr lang="en-GB" dirty="0" err="1"/>
              <a:t>Calității</a:t>
            </a:r>
            <a:r>
              <a:rPr lang="en-GB" dirty="0"/>
              <a:t> care </a:t>
            </a:r>
            <a:r>
              <a:rPr lang="en-GB" dirty="0" err="1"/>
              <a:t>generează</a:t>
            </a:r>
            <a:r>
              <a:rPr lang="en-GB" dirty="0"/>
              <a:t> un </a:t>
            </a:r>
            <a:r>
              <a:rPr lang="en-GB" dirty="0" err="1"/>
              <a:t>mediu</a:t>
            </a:r>
            <a:r>
              <a:rPr lang="en-GB" dirty="0"/>
              <a:t> </a:t>
            </a:r>
            <a:r>
              <a:rPr lang="en-GB" dirty="0" err="1"/>
              <a:t>pentru</a:t>
            </a:r>
            <a:r>
              <a:rPr lang="en-GB" dirty="0"/>
              <a:t> </a:t>
            </a:r>
            <a:r>
              <a:rPr lang="en-GB" dirty="0" err="1"/>
              <a:t>excelență</a:t>
            </a:r>
            <a:r>
              <a:rPr lang="en-GB" dirty="0"/>
              <a:t>, </a:t>
            </a:r>
            <a:r>
              <a:rPr lang="en-GB" dirty="0" err="1"/>
              <a:t>inovație</a:t>
            </a:r>
            <a:r>
              <a:rPr lang="en-GB" dirty="0"/>
              <a:t> </a:t>
            </a:r>
            <a:r>
              <a:rPr lang="en-GB" dirty="0" err="1"/>
              <a:t>și</a:t>
            </a:r>
            <a:r>
              <a:rPr lang="en-GB" dirty="0"/>
              <a:t> </a:t>
            </a:r>
            <a:r>
              <a:rPr lang="en-GB" dirty="0" err="1"/>
              <a:t>avantaj</a:t>
            </a:r>
            <a:r>
              <a:rPr lang="en-GB" dirty="0"/>
              <a:t> </a:t>
            </a:r>
            <a:r>
              <a:rPr lang="en-GB" dirty="0" err="1"/>
              <a:t>competitiv</a:t>
            </a:r>
            <a:r>
              <a:rPr lang="en-GB" dirty="0"/>
              <a:t>.</a:t>
            </a:r>
            <a:endParaRPr lang="ro-RO" dirty="0"/>
          </a:p>
          <a:p>
            <a:endParaRPr lang="ro-RO" dirty="0"/>
          </a:p>
          <a:p>
            <a:r>
              <a:rPr lang="en-GB" dirty="0"/>
              <a:t>(</a:t>
            </a:r>
            <a:r>
              <a:rPr lang="en-GB" dirty="0" err="1"/>
              <a:t>riscul</a:t>
            </a:r>
            <a:r>
              <a:rPr lang="en-GB" dirty="0"/>
              <a:t> are un </a:t>
            </a:r>
            <a:r>
              <a:rPr lang="en-GB" dirty="0" err="1"/>
              <a:t>rol</a:t>
            </a:r>
            <a:r>
              <a:rPr lang="en-GB" dirty="0"/>
              <a:t> </a:t>
            </a:r>
            <a:r>
              <a:rPr lang="en-GB" dirty="0" err="1"/>
              <a:t>notabil</a:t>
            </a:r>
            <a:r>
              <a:rPr lang="en-GB" dirty="0"/>
              <a:t> </a:t>
            </a:r>
            <a:r>
              <a:rPr lang="en-GB" dirty="0" err="1"/>
              <a:t>în</a:t>
            </a:r>
            <a:r>
              <a:rPr lang="en-GB" dirty="0"/>
              <a:t> </a:t>
            </a:r>
            <a:r>
              <a:rPr lang="en-GB" dirty="0" err="1"/>
              <a:t>cadrul</a:t>
            </a:r>
            <a:r>
              <a:rPr lang="en-GB" dirty="0"/>
              <a:t> ISO9001) </a:t>
            </a:r>
          </a:p>
        </p:txBody>
      </p:sp>
      <p:sp>
        <p:nvSpPr>
          <p:cNvPr id="4" name="Slide Number Placeholder 3"/>
          <p:cNvSpPr>
            <a:spLocks noGrp="1"/>
          </p:cNvSpPr>
          <p:nvPr>
            <p:ph type="sldNum" sz="quarter" idx="5"/>
          </p:nvPr>
        </p:nvSpPr>
        <p:spPr/>
        <p:txBody>
          <a:bodyPr/>
          <a:lstStyle/>
          <a:p>
            <a:fld id="{2EE17FBA-503D-40FB-A9D5-3F078637E5F1}" type="slidenum">
              <a:rPr lang="en-GB" smtClean="0"/>
              <a:t>2</a:t>
            </a:fld>
            <a:endParaRPr lang="en-GB"/>
          </a:p>
        </p:txBody>
      </p:sp>
    </p:spTree>
    <p:extLst>
      <p:ext uri="{BB962C8B-B14F-4D97-AF65-F5344CB8AC3E}">
        <p14:creationId xmlns:p14="http://schemas.microsoft.com/office/powerpoint/2010/main" val="3002826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Concluzii</a:t>
            </a:r>
            <a:endParaRPr lang="ro-RO" dirty="0"/>
          </a:p>
          <a:p>
            <a:endParaRPr lang="ro-RO" dirty="0"/>
          </a:p>
          <a:p>
            <a:r>
              <a:rPr lang="en-GB" dirty="0" err="1"/>
              <a:t>Managementul</a:t>
            </a:r>
            <a:r>
              <a:rPr lang="en-GB" dirty="0"/>
              <a:t> </a:t>
            </a:r>
            <a:r>
              <a:rPr lang="en-GB" dirty="0" err="1"/>
              <a:t>riscului</a:t>
            </a:r>
            <a:r>
              <a:rPr lang="en-GB" dirty="0"/>
              <a:t> nu </a:t>
            </a:r>
            <a:r>
              <a:rPr lang="en-GB" dirty="0" err="1"/>
              <a:t>este</a:t>
            </a:r>
            <a:r>
              <a:rPr lang="en-GB" dirty="0"/>
              <a:t> o </a:t>
            </a:r>
            <a:r>
              <a:rPr lang="en-GB" dirty="0" err="1"/>
              <a:t>metodologie</a:t>
            </a:r>
            <a:r>
              <a:rPr lang="en-GB" dirty="0"/>
              <a:t> </a:t>
            </a:r>
            <a:r>
              <a:rPr lang="en-GB" dirty="0" err="1"/>
              <a:t>nouă</a:t>
            </a:r>
            <a:r>
              <a:rPr lang="en-GB" dirty="0"/>
              <a:t>; </a:t>
            </a:r>
            <a:r>
              <a:rPr lang="en-GB" dirty="0" err="1"/>
              <a:t>este</a:t>
            </a:r>
            <a:r>
              <a:rPr lang="en-GB" dirty="0"/>
              <a:t> </a:t>
            </a:r>
            <a:r>
              <a:rPr lang="en-GB" dirty="0" err="1"/>
              <a:t>ceva</a:t>
            </a:r>
            <a:r>
              <a:rPr lang="en-GB" dirty="0"/>
              <a:t> pe care </a:t>
            </a:r>
            <a:r>
              <a:rPr lang="en-GB" dirty="0" err="1"/>
              <a:t>majoritatea</a:t>
            </a:r>
            <a:r>
              <a:rPr lang="en-GB" dirty="0"/>
              <a:t> </a:t>
            </a:r>
            <a:r>
              <a:rPr lang="en-GB" dirty="0" err="1"/>
              <a:t>organizațiilor</a:t>
            </a:r>
            <a:r>
              <a:rPr lang="en-GB" dirty="0"/>
              <a:t> o </a:t>
            </a:r>
            <a:r>
              <a:rPr lang="en-GB" dirty="0" err="1"/>
              <a:t>fac</a:t>
            </a:r>
            <a:r>
              <a:rPr lang="en-GB" dirty="0"/>
              <a:t> </a:t>
            </a:r>
            <a:r>
              <a:rPr lang="en-GB" dirty="0" err="1"/>
              <a:t>deja</a:t>
            </a:r>
            <a:r>
              <a:rPr lang="en-GB" dirty="0"/>
              <a:t>.</a:t>
            </a:r>
            <a:endParaRPr lang="ro-RO" dirty="0"/>
          </a:p>
          <a:p>
            <a:endParaRPr lang="ro-RO" dirty="0"/>
          </a:p>
          <a:p>
            <a:r>
              <a:rPr lang="en-GB" dirty="0" err="1"/>
              <a:t>Integrarea</a:t>
            </a:r>
            <a:r>
              <a:rPr lang="en-GB" dirty="0"/>
              <a:t> </a:t>
            </a:r>
            <a:r>
              <a:rPr lang="en-GB" dirty="0" err="1"/>
              <a:t>riscului</a:t>
            </a:r>
            <a:r>
              <a:rPr lang="en-GB" dirty="0"/>
              <a:t> </a:t>
            </a:r>
            <a:r>
              <a:rPr lang="en-GB" dirty="0" err="1"/>
              <a:t>în</a:t>
            </a:r>
            <a:r>
              <a:rPr lang="en-GB" dirty="0"/>
              <a:t> </a:t>
            </a:r>
            <a:r>
              <a:rPr lang="en-GB" dirty="0" err="1"/>
              <a:t>sistemul</a:t>
            </a:r>
            <a:r>
              <a:rPr lang="en-GB" dirty="0"/>
              <a:t> </a:t>
            </a:r>
            <a:r>
              <a:rPr lang="en-GB" dirty="0" err="1"/>
              <a:t>dumneavoastră</a:t>
            </a:r>
            <a:r>
              <a:rPr lang="en-GB" dirty="0"/>
              <a:t> de management al </a:t>
            </a:r>
            <a:r>
              <a:rPr lang="en-GB" dirty="0" err="1"/>
              <a:t>calității</a:t>
            </a:r>
            <a:r>
              <a:rPr lang="en-GB" dirty="0"/>
              <a:t> </a:t>
            </a:r>
            <a:r>
              <a:rPr lang="en-GB" dirty="0" err="1"/>
              <a:t>necesită</a:t>
            </a:r>
            <a:r>
              <a:rPr lang="en-GB" dirty="0"/>
              <a:t> o </a:t>
            </a:r>
            <a:r>
              <a:rPr lang="en-GB" dirty="0" err="1"/>
              <a:t>anumită</a:t>
            </a:r>
            <a:r>
              <a:rPr lang="en-GB" dirty="0"/>
              <a:t> </a:t>
            </a:r>
            <a:r>
              <a:rPr lang="en-GB" dirty="0" err="1"/>
              <a:t>gândire</a:t>
            </a:r>
            <a:r>
              <a:rPr lang="en-GB" dirty="0"/>
              <a:t> </a:t>
            </a:r>
            <a:r>
              <a:rPr lang="en-GB" dirty="0" err="1"/>
              <a:t>și</a:t>
            </a:r>
            <a:r>
              <a:rPr lang="en-GB" dirty="0"/>
              <a:t> </a:t>
            </a:r>
            <a:r>
              <a:rPr lang="en-GB" dirty="0" err="1"/>
              <a:t>planificare</a:t>
            </a:r>
            <a:r>
              <a:rPr lang="en-GB" dirty="0"/>
              <a:t>, </a:t>
            </a:r>
            <a:r>
              <a:rPr lang="en-GB" dirty="0" err="1"/>
              <a:t>în</a:t>
            </a:r>
            <a:r>
              <a:rPr lang="en-GB" dirty="0"/>
              <a:t> special </a:t>
            </a:r>
            <a:r>
              <a:rPr lang="en-GB" dirty="0" err="1"/>
              <a:t>în</a:t>
            </a:r>
            <a:r>
              <a:rPr lang="en-GB" dirty="0"/>
              <a:t> </a:t>
            </a:r>
            <a:r>
              <a:rPr lang="en-GB" dirty="0" err="1"/>
              <a:t>ceea</a:t>
            </a:r>
            <a:r>
              <a:rPr lang="en-GB" dirty="0"/>
              <a:t> </a:t>
            </a:r>
            <a:r>
              <a:rPr lang="en-GB" dirty="0" err="1"/>
              <a:t>ce</a:t>
            </a:r>
            <a:r>
              <a:rPr lang="en-GB" dirty="0"/>
              <a:t> </a:t>
            </a:r>
            <a:r>
              <a:rPr lang="en-GB" dirty="0" err="1"/>
              <a:t>privește</a:t>
            </a:r>
            <a:r>
              <a:rPr lang="en-GB" dirty="0"/>
              <a:t> </a:t>
            </a:r>
            <a:r>
              <a:rPr lang="en-GB" dirty="0" err="1"/>
              <a:t>aderarea</a:t>
            </a:r>
            <a:r>
              <a:rPr lang="en-GB" dirty="0"/>
              <a:t> la </a:t>
            </a:r>
            <a:r>
              <a:rPr lang="en-GB" dirty="0" err="1"/>
              <a:t>intenția</a:t>
            </a:r>
            <a:r>
              <a:rPr lang="en-GB" dirty="0"/>
              <a:t> ISO9001.</a:t>
            </a:r>
            <a:endParaRPr lang="ro-RO" dirty="0"/>
          </a:p>
          <a:p>
            <a:endParaRPr lang="ro-RO" dirty="0"/>
          </a:p>
          <a:p>
            <a:r>
              <a:rPr lang="en-GB" dirty="0"/>
              <a:t>Ca </a:t>
            </a:r>
            <a:r>
              <a:rPr lang="en-GB" dirty="0" err="1"/>
              <a:t>și</a:t>
            </a:r>
            <a:r>
              <a:rPr lang="en-GB" dirty="0"/>
              <a:t> </a:t>
            </a:r>
            <a:r>
              <a:rPr lang="en-GB" dirty="0" err="1"/>
              <a:t>în</a:t>
            </a:r>
            <a:r>
              <a:rPr lang="en-GB" dirty="0"/>
              <a:t> </a:t>
            </a:r>
            <a:r>
              <a:rPr lang="en-GB" dirty="0" err="1"/>
              <a:t>cazul</a:t>
            </a:r>
            <a:r>
              <a:rPr lang="en-GB" dirty="0"/>
              <a:t> </a:t>
            </a:r>
            <a:r>
              <a:rPr lang="en-GB" dirty="0" err="1"/>
              <a:t>Sistemului</a:t>
            </a:r>
            <a:r>
              <a:rPr lang="en-GB" dirty="0"/>
              <a:t> de Management al </a:t>
            </a:r>
            <a:r>
              <a:rPr lang="en-GB" dirty="0" err="1"/>
              <a:t>Calității</a:t>
            </a:r>
            <a:r>
              <a:rPr lang="en-GB" dirty="0"/>
              <a:t> </a:t>
            </a:r>
            <a:r>
              <a:rPr lang="en-GB" dirty="0" err="1"/>
              <a:t>în</a:t>
            </a:r>
            <a:r>
              <a:rPr lang="en-GB" dirty="0"/>
              <a:t> general, </a:t>
            </a:r>
            <a:r>
              <a:rPr lang="en-GB" dirty="0" err="1"/>
              <a:t>managementul</a:t>
            </a:r>
            <a:r>
              <a:rPr lang="en-GB" dirty="0"/>
              <a:t> </a:t>
            </a:r>
            <a:r>
              <a:rPr lang="en-GB" dirty="0" err="1"/>
              <a:t>riscului</a:t>
            </a:r>
            <a:r>
              <a:rPr lang="en-GB" dirty="0"/>
              <a:t> nu </a:t>
            </a:r>
            <a:r>
              <a:rPr lang="en-GB" dirty="0" err="1"/>
              <a:t>este</a:t>
            </a:r>
            <a:r>
              <a:rPr lang="en-GB" dirty="0"/>
              <a:t> o </a:t>
            </a:r>
            <a:r>
              <a:rPr lang="en-GB" dirty="0" err="1"/>
              <a:t>activitate</a:t>
            </a:r>
            <a:r>
              <a:rPr lang="en-GB" dirty="0"/>
              <a:t> </a:t>
            </a:r>
            <a:r>
              <a:rPr lang="en-GB" dirty="0" err="1"/>
              <a:t>singulară</a:t>
            </a:r>
            <a:r>
              <a:rPr lang="en-GB" dirty="0"/>
              <a:t> care are loc o </a:t>
            </a:r>
            <a:r>
              <a:rPr lang="en-GB" dirty="0" err="1"/>
              <a:t>singură</a:t>
            </a:r>
            <a:r>
              <a:rPr lang="en-GB" dirty="0"/>
              <a:t> </a:t>
            </a:r>
            <a:r>
              <a:rPr lang="en-GB" dirty="0" err="1"/>
              <a:t>dată</a:t>
            </a:r>
            <a:r>
              <a:rPr lang="en-GB" dirty="0"/>
              <a:t>, ci </a:t>
            </a:r>
            <a:r>
              <a:rPr lang="en-GB" dirty="0" err="1"/>
              <a:t>este</a:t>
            </a:r>
            <a:r>
              <a:rPr lang="en-GB" dirty="0"/>
              <a:t> </a:t>
            </a:r>
            <a:r>
              <a:rPr lang="en-GB" dirty="0" err="1"/>
              <a:t>ceva</a:t>
            </a:r>
            <a:r>
              <a:rPr lang="en-GB" dirty="0"/>
              <a:t> care </a:t>
            </a:r>
            <a:r>
              <a:rPr lang="en-GB" dirty="0" err="1"/>
              <a:t>este</a:t>
            </a:r>
            <a:r>
              <a:rPr lang="en-GB" dirty="0"/>
              <a:t> </a:t>
            </a:r>
            <a:r>
              <a:rPr lang="en-GB" dirty="0" err="1"/>
              <a:t>continuu</a:t>
            </a:r>
            <a:r>
              <a:rPr lang="en-GB" dirty="0"/>
              <a:t> </a:t>
            </a:r>
            <a:r>
              <a:rPr lang="en-GB" dirty="0" err="1"/>
              <a:t>și</a:t>
            </a:r>
            <a:r>
              <a:rPr lang="en-GB" dirty="0"/>
              <a:t>, ca </a:t>
            </a:r>
            <a:r>
              <a:rPr lang="en-GB" dirty="0" err="1"/>
              <a:t>urmare</a:t>
            </a:r>
            <a:r>
              <a:rPr lang="en-GB" dirty="0"/>
              <a:t>, </a:t>
            </a:r>
            <a:r>
              <a:rPr lang="en-GB" dirty="0" err="1"/>
              <a:t>necesită</a:t>
            </a:r>
            <a:r>
              <a:rPr lang="en-GB" dirty="0"/>
              <a:t> </a:t>
            </a:r>
            <a:r>
              <a:rPr lang="en-GB" dirty="0" err="1"/>
              <a:t>resurse</a:t>
            </a:r>
            <a:r>
              <a:rPr lang="en-GB" dirty="0"/>
              <a:t>, </a:t>
            </a:r>
            <a:r>
              <a:rPr lang="en-GB" dirty="0" err="1"/>
              <a:t>procese</a:t>
            </a:r>
            <a:r>
              <a:rPr lang="en-GB" dirty="0"/>
              <a:t> </a:t>
            </a:r>
            <a:r>
              <a:rPr lang="en-GB" dirty="0" err="1"/>
              <a:t>și</a:t>
            </a:r>
            <a:r>
              <a:rPr lang="en-GB" dirty="0"/>
              <a:t> </a:t>
            </a:r>
            <a:r>
              <a:rPr lang="en-GB" dirty="0" err="1"/>
              <a:t>politici</a:t>
            </a:r>
            <a:r>
              <a:rPr lang="en-GB" dirty="0"/>
              <a:t> </a:t>
            </a:r>
            <a:r>
              <a:rPr lang="en-GB" dirty="0" err="1"/>
              <a:t>și</a:t>
            </a:r>
            <a:r>
              <a:rPr lang="en-GB" dirty="0"/>
              <a:t> </a:t>
            </a:r>
            <a:r>
              <a:rPr lang="en-GB" dirty="0" err="1"/>
              <a:t>acceptarea</a:t>
            </a:r>
            <a:r>
              <a:rPr lang="en-GB" dirty="0"/>
              <a:t> </a:t>
            </a:r>
            <a:r>
              <a:rPr lang="en-GB" dirty="0" err="1"/>
              <a:t>conducerii</a:t>
            </a:r>
            <a:r>
              <a:rPr lang="en-GB" dirty="0"/>
              <a:t>.</a:t>
            </a:r>
            <a:endParaRPr lang="ro-RO" dirty="0"/>
          </a:p>
          <a:p>
            <a:endParaRPr lang="ro-RO" dirty="0"/>
          </a:p>
          <a:p>
            <a:r>
              <a:rPr lang="en-GB" dirty="0"/>
              <a:t>A </a:t>
            </a:r>
            <a:r>
              <a:rPr lang="en-GB" dirty="0" err="1"/>
              <a:t>te</a:t>
            </a:r>
            <a:r>
              <a:rPr lang="en-GB" dirty="0"/>
              <a:t> </a:t>
            </a:r>
            <a:r>
              <a:rPr lang="en-GB" dirty="0" err="1"/>
              <a:t>gândi</a:t>
            </a:r>
            <a:r>
              <a:rPr lang="en-GB" dirty="0"/>
              <a:t> la </a:t>
            </a:r>
            <a:r>
              <a:rPr lang="en-GB" dirty="0" err="1"/>
              <a:t>prevenirea</a:t>
            </a:r>
            <a:r>
              <a:rPr lang="en-GB" dirty="0"/>
              <a:t> </a:t>
            </a:r>
            <a:r>
              <a:rPr lang="en-GB" dirty="0" err="1"/>
              <a:t>riscurilor</a:t>
            </a:r>
            <a:r>
              <a:rPr lang="en-GB" dirty="0"/>
              <a:t>, </a:t>
            </a:r>
            <a:r>
              <a:rPr lang="en-GB" dirty="0" err="1"/>
              <a:t>mai</a:t>
            </a:r>
            <a:r>
              <a:rPr lang="en-GB" dirty="0"/>
              <a:t> </a:t>
            </a:r>
            <a:r>
              <a:rPr lang="en-GB" dirty="0" err="1"/>
              <a:t>degrabă</a:t>
            </a:r>
            <a:r>
              <a:rPr lang="en-GB" dirty="0"/>
              <a:t> </a:t>
            </a:r>
            <a:r>
              <a:rPr lang="en-GB" dirty="0" err="1"/>
              <a:t>decât</a:t>
            </a:r>
            <a:r>
              <a:rPr lang="en-GB" dirty="0"/>
              <a:t> la a face </a:t>
            </a:r>
            <a:r>
              <a:rPr lang="en-GB" dirty="0" err="1"/>
              <a:t>față</a:t>
            </a:r>
            <a:r>
              <a:rPr lang="en-GB" dirty="0"/>
              <a:t> </a:t>
            </a:r>
            <a:r>
              <a:rPr lang="en-GB" dirty="0" err="1"/>
              <a:t>efectelor</a:t>
            </a:r>
            <a:r>
              <a:rPr lang="en-GB" dirty="0"/>
              <a:t>, </a:t>
            </a:r>
            <a:r>
              <a:rPr lang="en-GB" dirty="0" err="1"/>
              <a:t>este</a:t>
            </a:r>
            <a:r>
              <a:rPr lang="en-GB" dirty="0"/>
              <a:t> o </a:t>
            </a:r>
            <a:r>
              <a:rPr lang="en-GB" dirty="0" err="1"/>
              <a:t>schimbare</a:t>
            </a:r>
            <a:r>
              <a:rPr lang="en-GB" dirty="0"/>
              <a:t> </a:t>
            </a:r>
            <a:r>
              <a:rPr lang="en-GB" dirty="0" err="1"/>
              <a:t>culturală</a:t>
            </a:r>
            <a:r>
              <a:rPr lang="en-GB" dirty="0"/>
              <a:t> a </a:t>
            </a:r>
            <a:r>
              <a:rPr lang="en-GB" dirty="0" err="1"/>
              <a:t>minții</a:t>
            </a:r>
            <a:r>
              <a:rPr lang="en-GB" dirty="0"/>
              <a:t>, </a:t>
            </a:r>
            <a:r>
              <a:rPr lang="en-GB" dirty="0" err="1"/>
              <a:t>așa</a:t>
            </a:r>
            <a:r>
              <a:rPr lang="en-GB" dirty="0"/>
              <a:t> </a:t>
            </a:r>
            <a:r>
              <a:rPr lang="en-GB" dirty="0" err="1"/>
              <a:t>că</a:t>
            </a:r>
            <a:r>
              <a:rPr lang="en-GB" dirty="0"/>
              <a:t> </a:t>
            </a:r>
            <a:r>
              <a:rPr lang="en-GB" dirty="0" err="1"/>
              <a:t>atunci</a:t>
            </a:r>
            <a:r>
              <a:rPr lang="en-GB" dirty="0"/>
              <a:t> </a:t>
            </a:r>
            <a:r>
              <a:rPr lang="en-GB" dirty="0" err="1"/>
              <a:t>când</a:t>
            </a:r>
            <a:r>
              <a:rPr lang="en-GB" dirty="0"/>
              <a:t> </a:t>
            </a:r>
            <a:r>
              <a:rPr lang="en-GB" dirty="0" err="1"/>
              <a:t>implementezi</a:t>
            </a:r>
            <a:r>
              <a:rPr lang="en-GB" dirty="0"/>
              <a:t> </a:t>
            </a:r>
            <a:r>
              <a:rPr lang="en-GB" dirty="0" err="1"/>
              <a:t>managementul</a:t>
            </a:r>
            <a:r>
              <a:rPr lang="en-GB" dirty="0"/>
              <a:t> </a:t>
            </a:r>
            <a:r>
              <a:rPr lang="en-GB" dirty="0" err="1"/>
              <a:t>riscului</a:t>
            </a:r>
            <a:r>
              <a:rPr lang="en-GB" dirty="0"/>
              <a:t> (</a:t>
            </a:r>
            <a:r>
              <a:rPr lang="en-GB" dirty="0" err="1"/>
              <a:t>asigurându-te</a:t>
            </a:r>
            <a:r>
              <a:rPr lang="en-GB" dirty="0"/>
              <a:t> </a:t>
            </a:r>
            <a:r>
              <a:rPr lang="en-GB" dirty="0" err="1"/>
              <a:t>că</a:t>
            </a:r>
            <a:r>
              <a:rPr lang="en-GB" dirty="0"/>
              <a:t> </a:t>
            </a:r>
            <a:r>
              <a:rPr lang="en-GB" dirty="0" err="1"/>
              <a:t>este</a:t>
            </a:r>
            <a:r>
              <a:rPr lang="en-GB" dirty="0"/>
              <a:t> </a:t>
            </a:r>
            <a:r>
              <a:rPr lang="en-GB" dirty="0" err="1"/>
              <a:t>obișnuit</a:t>
            </a:r>
            <a:r>
              <a:rPr lang="en-GB" dirty="0"/>
              <a:t>) </a:t>
            </a:r>
            <a:r>
              <a:rPr lang="en-GB" dirty="0" err="1"/>
              <a:t>în</a:t>
            </a:r>
            <a:r>
              <a:rPr lang="en-GB" dirty="0"/>
              <a:t> QMS, </a:t>
            </a:r>
            <a:r>
              <a:rPr lang="en-GB" dirty="0" err="1"/>
              <a:t>poți</a:t>
            </a:r>
            <a:r>
              <a:rPr lang="en-GB" dirty="0"/>
              <a:t> </a:t>
            </a:r>
            <a:r>
              <a:rPr lang="en-GB" dirty="0" err="1"/>
              <a:t>să</a:t>
            </a:r>
            <a:r>
              <a:rPr lang="en-GB" dirty="0"/>
              <a:t> </a:t>
            </a:r>
            <a:r>
              <a:rPr lang="en-GB" dirty="0" err="1"/>
              <a:t>te</a:t>
            </a:r>
            <a:r>
              <a:rPr lang="en-GB" dirty="0"/>
              <a:t> </a:t>
            </a:r>
            <a:r>
              <a:rPr lang="en-GB" dirty="0" err="1"/>
              <a:t>gândești</a:t>
            </a:r>
            <a:r>
              <a:rPr lang="en-GB" dirty="0"/>
              <a:t> la </a:t>
            </a:r>
            <a:r>
              <a:rPr lang="en-GB" dirty="0" err="1"/>
              <a:t>asta</a:t>
            </a:r>
            <a:r>
              <a:rPr lang="en-GB" dirty="0"/>
              <a:t> ca la o </a:t>
            </a:r>
            <a:r>
              <a:rPr lang="en-GB" dirty="0" err="1"/>
              <a:t>activitate</a:t>
            </a:r>
            <a:r>
              <a:rPr lang="en-GB" dirty="0"/>
              <a:t> de </a:t>
            </a:r>
            <a:r>
              <a:rPr lang="en-GB" dirty="0" err="1"/>
              <a:t>transformare</a:t>
            </a:r>
            <a:r>
              <a:rPr lang="en-GB" dirty="0"/>
              <a:t>.</a:t>
            </a:r>
            <a:endParaRPr lang="ro-RO" dirty="0"/>
          </a:p>
          <a:p>
            <a:endParaRPr lang="ro-RO" dirty="0"/>
          </a:p>
          <a:p>
            <a:r>
              <a:rPr lang="en-GB" dirty="0" err="1"/>
              <a:t>Există</a:t>
            </a:r>
            <a:r>
              <a:rPr lang="en-GB" dirty="0"/>
              <a:t> </a:t>
            </a:r>
            <a:r>
              <a:rPr lang="en-GB" dirty="0" err="1"/>
              <a:t>avantaje</a:t>
            </a:r>
            <a:r>
              <a:rPr lang="en-GB" dirty="0"/>
              <a:t> </a:t>
            </a:r>
            <a:r>
              <a:rPr lang="en-GB" dirty="0" err="1"/>
              <a:t>majore</a:t>
            </a:r>
            <a:r>
              <a:rPr lang="en-GB" dirty="0"/>
              <a:t> </a:t>
            </a:r>
            <a:r>
              <a:rPr lang="en-GB" dirty="0" err="1"/>
              <a:t>în</a:t>
            </a:r>
            <a:r>
              <a:rPr lang="en-GB" dirty="0"/>
              <a:t> </a:t>
            </a:r>
            <a:r>
              <a:rPr lang="en-GB" dirty="0" err="1"/>
              <a:t>adoptarea</a:t>
            </a:r>
            <a:r>
              <a:rPr lang="en-GB" dirty="0"/>
              <a:t> </a:t>
            </a:r>
            <a:r>
              <a:rPr lang="en-GB" dirty="0" err="1"/>
              <a:t>abordării</a:t>
            </a:r>
            <a:r>
              <a:rPr lang="en-GB" dirty="0"/>
              <a:t>, nu </a:t>
            </a:r>
            <a:r>
              <a:rPr lang="en-GB" dirty="0" err="1"/>
              <a:t>numai</a:t>
            </a:r>
            <a:r>
              <a:rPr lang="en-GB" dirty="0"/>
              <a:t> din </a:t>
            </a:r>
            <a:r>
              <a:rPr lang="en-GB" dirty="0" err="1"/>
              <a:t>punct</a:t>
            </a:r>
            <a:r>
              <a:rPr lang="en-GB" dirty="0"/>
              <a:t> de </a:t>
            </a:r>
            <a:r>
              <a:rPr lang="en-GB" dirty="0" err="1"/>
              <a:t>vedere</a:t>
            </a:r>
            <a:r>
              <a:rPr lang="en-GB" dirty="0"/>
              <a:t> al </a:t>
            </a:r>
            <a:r>
              <a:rPr lang="en-GB" dirty="0" err="1"/>
              <a:t>conformității</a:t>
            </a:r>
            <a:r>
              <a:rPr lang="en-GB" dirty="0"/>
              <a:t>, ci </a:t>
            </a:r>
            <a:r>
              <a:rPr lang="en-GB" dirty="0" err="1"/>
              <a:t>și</a:t>
            </a:r>
            <a:r>
              <a:rPr lang="en-GB" dirty="0"/>
              <a:t> din </a:t>
            </a:r>
            <a:r>
              <a:rPr lang="en-GB" dirty="0" err="1"/>
              <a:t>faptul</a:t>
            </a:r>
            <a:r>
              <a:rPr lang="en-GB" dirty="0"/>
              <a:t> </a:t>
            </a:r>
            <a:r>
              <a:rPr lang="en-GB" dirty="0" err="1"/>
              <a:t>că</a:t>
            </a:r>
            <a:r>
              <a:rPr lang="en-GB" dirty="0"/>
              <a:t> </a:t>
            </a:r>
            <a:r>
              <a:rPr lang="en-GB" dirty="0" err="1"/>
              <a:t>adoptarea</a:t>
            </a:r>
            <a:r>
              <a:rPr lang="en-GB" dirty="0"/>
              <a:t> </a:t>
            </a:r>
            <a:r>
              <a:rPr lang="en-GB" dirty="0" err="1"/>
              <a:t>managementului</a:t>
            </a:r>
            <a:r>
              <a:rPr lang="en-GB" dirty="0"/>
              <a:t> </a:t>
            </a:r>
            <a:r>
              <a:rPr lang="en-GB" dirty="0" err="1"/>
              <a:t>riscului</a:t>
            </a:r>
            <a:r>
              <a:rPr lang="en-GB" dirty="0"/>
              <a:t> </a:t>
            </a:r>
            <a:r>
              <a:rPr lang="en-GB" dirty="0" err="1"/>
              <a:t>vă</a:t>
            </a:r>
            <a:r>
              <a:rPr lang="en-GB" dirty="0"/>
              <a:t> </a:t>
            </a:r>
            <a:r>
              <a:rPr lang="en-GB" dirty="0" err="1"/>
              <a:t>ajută</a:t>
            </a:r>
            <a:r>
              <a:rPr lang="en-GB" dirty="0"/>
              <a:t> </a:t>
            </a:r>
            <a:r>
              <a:rPr lang="en-GB" dirty="0" err="1"/>
              <a:t>să</a:t>
            </a:r>
            <a:r>
              <a:rPr lang="en-GB" dirty="0"/>
              <a:t> </a:t>
            </a:r>
            <a:r>
              <a:rPr lang="en-GB" dirty="0" err="1"/>
              <a:t>creșteți</a:t>
            </a:r>
            <a:r>
              <a:rPr lang="en-GB" dirty="0"/>
              <a:t> </a:t>
            </a:r>
            <a:r>
              <a:rPr lang="en-GB" dirty="0" err="1"/>
              <a:t>probabilitatea</a:t>
            </a:r>
            <a:r>
              <a:rPr lang="en-GB" dirty="0"/>
              <a:t> de a </a:t>
            </a:r>
            <a:r>
              <a:rPr lang="en-GB" dirty="0" err="1"/>
              <a:t>vă</a:t>
            </a:r>
            <a:r>
              <a:rPr lang="en-GB" dirty="0"/>
              <a:t> </a:t>
            </a:r>
            <a:r>
              <a:rPr lang="en-GB" dirty="0" err="1"/>
              <a:t>atinge</a:t>
            </a:r>
            <a:r>
              <a:rPr lang="en-GB" dirty="0"/>
              <a:t> </a:t>
            </a:r>
            <a:r>
              <a:rPr lang="en-GB" dirty="0" err="1"/>
              <a:t>obiectivele</a:t>
            </a:r>
            <a:r>
              <a:rPr lang="en-GB" dirty="0"/>
              <a:t>.</a:t>
            </a:r>
          </a:p>
        </p:txBody>
      </p:sp>
      <p:sp>
        <p:nvSpPr>
          <p:cNvPr id="4" name="Slide Number Placeholder 3"/>
          <p:cNvSpPr>
            <a:spLocks noGrp="1"/>
          </p:cNvSpPr>
          <p:nvPr>
            <p:ph type="sldNum" sz="quarter" idx="5"/>
          </p:nvPr>
        </p:nvSpPr>
        <p:spPr/>
        <p:txBody>
          <a:bodyPr/>
          <a:lstStyle/>
          <a:p>
            <a:fld id="{2EE17FBA-503D-40FB-A9D5-3F078637E5F1}" type="slidenum">
              <a:rPr lang="en-GB" smtClean="0"/>
              <a:t>23</a:t>
            </a:fld>
            <a:endParaRPr lang="en-GB"/>
          </a:p>
        </p:txBody>
      </p:sp>
    </p:spTree>
    <p:extLst>
      <p:ext uri="{BB962C8B-B14F-4D97-AF65-F5344CB8AC3E}">
        <p14:creationId xmlns:p14="http://schemas.microsoft.com/office/powerpoint/2010/main" val="204820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Managementul</a:t>
            </a:r>
            <a:r>
              <a:rPr lang="en-GB" dirty="0"/>
              <a:t> </a:t>
            </a:r>
            <a:r>
              <a:rPr lang="en-GB" dirty="0" err="1"/>
              <a:t>riscului</a:t>
            </a:r>
            <a:r>
              <a:rPr lang="en-GB" dirty="0"/>
              <a:t> </a:t>
            </a:r>
            <a:r>
              <a:rPr lang="en-GB" dirty="0" err="1"/>
              <a:t>într</a:t>
            </a:r>
            <a:r>
              <a:rPr lang="en-GB" dirty="0"/>
              <a:t>-un </a:t>
            </a:r>
            <a:r>
              <a:rPr lang="en-GB" dirty="0" err="1"/>
              <a:t>sistem</a:t>
            </a:r>
            <a:r>
              <a:rPr lang="en-GB" dirty="0"/>
              <a:t> de management al </a:t>
            </a:r>
            <a:r>
              <a:rPr lang="en-GB" dirty="0" err="1"/>
              <a:t>calității</a:t>
            </a:r>
            <a:r>
              <a:rPr lang="en-GB" dirty="0"/>
              <a:t>     </a:t>
            </a:r>
            <a:endParaRPr lang="ro-RO" dirty="0"/>
          </a:p>
          <a:p>
            <a:r>
              <a:rPr lang="en-GB" dirty="0" err="1"/>
              <a:t>Caracteristici</a:t>
            </a:r>
            <a:r>
              <a:rPr lang="en-GB" dirty="0"/>
              <a:t> </a:t>
            </a:r>
            <a:r>
              <a:rPr lang="en-GB" dirty="0" err="1"/>
              <a:t>comune</a:t>
            </a:r>
            <a:r>
              <a:rPr lang="en-GB" dirty="0"/>
              <a:t> ale </a:t>
            </a:r>
            <a:r>
              <a:rPr lang="en-GB" dirty="0" err="1"/>
              <a:t>managementului</a:t>
            </a:r>
            <a:r>
              <a:rPr lang="en-GB" dirty="0"/>
              <a:t> </a:t>
            </a:r>
            <a:r>
              <a:rPr lang="en-GB" dirty="0" err="1"/>
              <a:t>riscului</a:t>
            </a:r>
            <a:r>
              <a:rPr lang="en-GB" dirty="0"/>
              <a:t> </a:t>
            </a:r>
            <a:r>
              <a:rPr lang="en-GB" dirty="0" err="1"/>
              <a:t>într</a:t>
            </a:r>
            <a:r>
              <a:rPr lang="en-GB" dirty="0"/>
              <a:t>-un SMC     </a:t>
            </a:r>
            <a:endParaRPr lang="ro-RO" dirty="0"/>
          </a:p>
          <a:p>
            <a:r>
              <a:rPr lang="en-GB" dirty="0"/>
              <a:t>De </a:t>
            </a:r>
            <a:r>
              <a:rPr lang="en-GB" dirty="0" err="1"/>
              <a:t>ce</a:t>
            </a:r>
            <a:r>
              <a:rPr lang="en-GB" dirty="0"/>
              <a:t> </a:t>
            </a:r>
            <a:r>
              <a:rPr lang="en-GB" dirty="0" err="1"/>
              <a:t>avem</a:t>
            </a:r>
            <a:r>
              <a:rPr lang="en-GB" dirty="0"/>
              <a:t> </a:t>
            </a:r>
            <a:r>
              <a:rPr lang="en-GB" dirty="0" err="1"/>
              <a:t>nevoie</a:t>
            </a:r>
            <a:r>
              <a:rPr lang="en-GB" dirty="0"/>
              <a:t> de </a:t>
            </a:r>
            <a:r>
              <a:rPr lang="en-GB" dirty="0" err="1"/>
              <a:t>managementul</a:t>
            </a:r>
            <a:r>
              <a:rPr lang="en-GB" dirty="0"/>
              <a:t> </a:t>
            </a:r>
            <a:r>
              <a:rPr lang="en-GB" dirty="0" err="1"/>
              <a:t>riscului</a:t>
            </a:r>
            <a:r>
              <a:rPr lang="en-GB" dirty="0"/>
              <a:t> </a:t>
            </a:r>
            <a:r>
              <a:rPr lang="en-GB" dirty="0" err="1"/>
              <a:t>în</a:t>
            </a:r>
            <a:r>
              <a:rPr lang="en-GB" dirty="0"/>
              <a:t> QMS     </a:t>
            </a:r>
            <a:endParaRPr lang="ro-RO" dirty="0"/>
          </a:p>
          <a:p>
            <a:r>
              <a:rPr lang="en-GB" dirty="0"/>
              <a:t>Cine </a:t>
            </a:r>
            <a:r>
              <a:rPr lang="en-GB" dirty="0" err="1"/>
              <a:t>este</a:t>
            </a:r>
            <a:r>
              <a:rPr lang="en-GB" dirty="0"/>
              <a:t> </a:t>
            </a:r>
            <a:r>
              <a:rPr lang="en-GB" dirty="0" err="1"/>
              <a:t>responsabil</a:t>
            </a:r>
            <a:r>
              <a:rPr lang="en-GB" dirty="0"/>
              <a:t> </a:t>
            </a:r>
            <a:r>
              <a:rPr lang="en-GB" dirty="0" err="1"/>
              <a:t>pentru</a:t>
            </a:r>
            <a:r>
              <a:rPr lang="en-GB" dirty="0"/>
              <a:t> </a:t>
            </a:r>
            <a:r>
              <a:rPr lang="en-GB" dirty="0" err="1"/>
              <a:t>managementul</a:t>
            </a:r>
            <a:r>
              <a:rPr lang="en-GB" dirty="0"/>
              <a:t> </a:t>
            </a:r>
            <a:r>
              <a:rPr lang="en-GB" dirty="0" err="1"/>
              <a:t>riscului</a:t>
            </a:r>
            <a:r>
              <a:rPr lang="en-GB" dirty="0"/>
              <a:t> </a:t>
            </a:r>
            <a:r>
              <a:rPr lang="en-GB" dirty="0" err="1"/>
              <a:t>în</a:t>
            </a:r>
            <a:r>
              <a:rPr lang="en-GB" dirty="0"/>
              <a:t> QMS     </a:t>
            </a:r>
            <a:endParaRPr lang="ro-RO" dirty="0"/>
          </a:p>
          <a:p>
            <a:r>
              <a:rPr lang="en-GB" dirty="0" err="1"/>
              <a:t>Beneficiile</a:t>
            </a:r>
            <a:r>
              <a:rPr lang="en-GB" dirty="0"/>
              <a:t> </a:t>
            </a:r>
            <a:r>
              <a:rPr lang="en-GB" dirty="0" err="1"/>
              <a:t>managementului</a:t>
            </a:r>
            <a:r>
              <a:rPr lang="en-GB" dirty="0"/>
              <a:t> </a:t>
            </a:r>
            <a:r>
              <a:rPr lang="en-GB" dirty="0" err="1"/>
              <a:t>riscului</a:t>
            </a:r>
            <a:r>
              <a:rPr lang="en-GB" dirty="0"/>
              <a:t> </a:t>
            </a:r>
            <a:r>
              <a:rPr lang="en-GB" dirty="0" err="1"/>
              <a:t>într</a:t>
            </a:r>
            <a:r>
              <a:rPr lang="en-GB" dirty="0"/>
              <a:t>-un QMS     </a:t>
            </a:r>
            <a:endParaRPr lang="ro-RO" dirty="0"/>
          </a:p>
          <a:p>
            <a:r>
              <a:rPr lang="en-GB" dirty="0" err="1"/>
              <a:t>Probleme</a:t>
            </a:r>
            <a:r>
              <a:rPr lang="en-GB" dirty="0"/>
              <a:t> cu </a:t>
            </a:r>
            <a:r>
              <a:rPr lang="en-GB" dirty="0" err="1"/>
              <a:t>managementul</a:t>
            </a:r>
            <a:r>
              <a:rPr lang="en-GB" dirty="0"/>
              <a:t> </a:t>
            </a:r>
            <a:r>
              <a:rPr lang="en-GB" dirty="0" err="1"/>
              <a:t>riscului</a:t>
            </a:r>
            <a:r>
              <a:rPr lang="en-GB" dirty="0"/>
              <a:t> </a:t>
            </a:r>
            <a:r>
              <a:rPr lang="en-GB" dirty="0" err="1"/>
              <a:t>într</a:t>
            </a:r>
            <a:r>
              <a:rPr lang="en-GB" dirty="0"/>
              <a:t>-un SMC</a:t>
            </a:r>
          </a:p>
        </p:txBody>
      </p:sp>
      <p:sp>
        <p:nvSpPr>
          <p:cNvPr id="4" name="Slide Number Placeholder 3"/>
          <p:cNvSpPr>
            <a:spLocks noGrp="1"/>
          </p:cNvSpPr>
          <p:nvPr>
            <p:ph type="sldNum" sz="quarter" idx="5"/>
          </p:nvPr>
        </p:nvSpPr>
        <p:spPr/>
        <p:txBody>
          <a:bodyPr/>
          <a:lstStyle/>
          <a:p>
            <a:fld id="{2EE17FBA-503D-40FB-A9D5-3F078637E5F1}" type="slidenum">
              <a:rPr lang="en-GB" smtClean="0"/>
              <a:t>3</a:t>
            </a:fld>
            <a:endParaRPr lang="en-GB"/>
          </a:p>
        </p:txBody>
      </p:sp>
    </p:spTree>
    <p:extLst>
      <p:ext uri="{BB962C8B-B14F-4D97-AF65-F5344CB8AC3E}">
        <p14:creationId xmlns:p14="http://schemas.microsoft.com/office/powerpoint/2010/main" val="167650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Abordările bazate pe risc în cadrul afacerii nu sunt noi. </a:t>
            </a:r>
          </a:p>
          <a:p>
            <a:r>
              <a:rPr lang="ro-RO" dirty="0"/>
              <a:t>Cei mai mulți dintre noi vor fi expuși la gestionarea riscurilor în locul nostru de muncă. </a:t>
            </a:r>
          </a:p>
          <a:p>
            <a:r>
              <a:rPr lang="ro-RO" dirty="0"/>
              <a:t>De obicei, aceasta ar putea fi sprijinirea unei funcții sau a unui proiect pentru a identifica sau evalua riscul. </a:t>
            </a:r>
          </a:p>
          <a:p>
            <a:r>
              <a:rPr lang="ro-RO" dirty="0"/>
              <a:t>Multe organizații vor avea procese integrate care caută să facă gestionarea riscului obișnuită. </a:t>
            </a:r>
          </a:p>
          <a:p>
            <a:r>
              <a:rPr lang="ro-RO" dirty="0"/>
              <a:t>Organizațiile fac acest lucru pentru a atenua impactul pe care îl pot produce riscurile. </a:t>
            </a:r>
          </a:p>
          <a:p>
            <a:r>
              <a:rPr lang="ro-RO" dirty="0"/>
              <a:t>Acestea pot duce la consecințe care pot avea un impact negativ atât asupra afacerii dvs., cât și asupra clienților dvs. potențial. </a:t>
            </a:r>
          </a:p>
          <a:p>
            <a:r>
              <a:rPr lang="ro-RO" dirty="0"/>
              <a:t>Gestionarea riscului oferă cu succes numeroase beneficii din avantajul competitiv, profitabilitate și o probabilitate mai mare de a atinge obiectivele.</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4</a:t>
            </a:fld>
            <a:endParaRPr lang="en-GB"/>
          </a:p>
        </p:txBody>
      </p:sp>
    </p:spTree>
    <p:extLst>
      <p:ext uri="{BB962C8B-B14F-4D97-AF65-F5344CB8AC3E}">
        <p14:creationId xmlns:p14="http://schemas.microsoft.com/office/powerpoint/2010/main" val="3968045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Managementul riscului și sistemele de management al calității s-au interconectat întotdeauna</a:t>
            </a:r>
          </a:p>
          <a:p>
            <a:r>
              <a:rPr lang="ro-RO" dirty="0"/>
              <a:t> De-a lungul anilor, pe măsură ce ISO9001 a evoluat, riscul a evoluat de la sugerat puternic la implicit, cu așteptarea ca managementul riscului să fie încorporat în sistemul dumneavoastră de management. </a:t>
            </a:r>
          </a:p>
          <a:p>
            <a:r>
              <a:rPr lang="ro-RO" dirty="0"/>
              <a:t>ISO9001:2015 își propune să facă din identificarea și gestionarea riscurilor o parte naturală a abordării unei organizații. </a:t>
            </a:r>
          </a:p>
          <a:p>
            <a:r>
              <a:rPr lang="ro-RO" dirty="0"/>
              <a:t>Sistemul de management al calității ar trebui să faciliteze identificarea atât a riscurilor, cât și a oportunităților într-un mod end-to-end, mai degrabă decât doar anumite domenii funcționale și să acopere domenii în ceea ce privește îmbunătățirea procesului decizional, eficacitatea și planificarea sistemului de management.</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5</a:t>
            </a:fld>
            <a:endParaRPr lang="en-GB"/>
          </a:p>
        </p:txBody>
      </p:sp>
    </p:spTree>
    <p:extLst>
      <p:ext uri="{BB962C8B-B14F-4D97-AF65-F5344CB8AC3E}">
        <p14:creationId xmlns:p14="http://schemas.microsoft.com/office/powerpoint/2010/main" val="255898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managementul riscurilor și sistemele bazate pe riscuri cuprinse în clauzele ISO 9001:2015 (Managementul calității); </a:t>
            </a:r>
          </a:p>
          <a:p>
            <a:r>
              <a:rPr lang="ro-RO" dirty="0"/>
              <a:t>Acestea includ:</a:t>
            </a:r>
          </a:p>
          <a:p>
            <a:r>
              <a:rPr lang="ro-RO" dirty="0"/>
              <a:t> Clauza 4 Contextul organizarii </a:t>
            </a:r>
          </a:p>
          <a:p>
            <a:r>
              <a:rPr lang="ro-RO" dirty="0"/>
              <a:t>Clauza 5 Conducere </a:t>
            </a:r>
          </a:p>
          <a:p>
            <a:r>
              <a:rPr lang="ro-RO" dirty="0"/>
              <a:t>Clauza 6: Planificare </a:t>
            </a:r>
          </a:p>
          <a:p>
            <a:r>
              <a:rPr lang="ro-RO" dirty="0"/>
              <a:t>Clauza 8 Funcționare </a:t>
            </a:r>
          </a:p>
          <a:p>
            <a:r>
              <a:rPr lang="ro-RO" dirty="0"/>
              <a:t>Clauza 9 Evaluarea performanței </a:t>
            </a:r>
          </a:p>
          <a:p>
            <a:r>
              <a:rPr lang="ro-RO" dirty="0"/>
              <a:t>De interes deosebit este clauza 5, care include „Promovarea gândirii bazate pe risc, clauza 6, care include „Acțiuni pentru abordarea riscurilor și oportunități”, și clauza 9, care include evaluarea și revizuirea eficacității acțiunilor privind riscul.</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6</a:t>
            </a:fld>
            <a:endParaRPr lang="en-GB"/>
          </a:p>
        </p:txBody>
      </p:sp>
    </p:spTree>
    <p:extLst>
      <p:ext uri="{BB962C8B-B14F-4D97-AF65-F5344CB8AC3E}">
        <p14:creationId xmlns:p14="http://schemas.microsoft.com/office/powerpoint/2010/main" val="2223089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Prin</a:t>
            </a:r>
            <a:r>
              <a:rPr lang="en-GB" dirty="0"/>
              <a:t> </a:t>
            </a:r>
            <a:r>
              <a:rPr lang="en-GB" dirty="0" err="1"/>
              <a:t>urmare</a:t>
            </a:r>
            <a:r>
              <a:rPr lang="en-GB" dirty="0"/>
              <a:t>, </a:t>
            </a:r>
            <a:r>
              <a:rPr lang="en-GB" dirty="0" err="1"/>
              <a:t>atât</a:t>
            </a:r>
            <a:r>
              <a:rPr lang="en-GB" dirty="0"/>
              <a:t> </a:t>
            </a:r>
            <a:r>
              <a:rPr lang="en-GB" dirty="0" err="1"/>
              <a:t>riscul</a:t>
            </a:r>
            <a:r>
              <a:rPr lang="en-GB" dirty="0"/>
              <a:t>, </a:t>
            </a:r>
            <a:r>
              <a:rPr lang="en-GB" dirty="0" err="1"/>
              <a:t>cât</a:t>
            </a:r>
            <a:r>
              <a:rPr lang="en-GB" dirty="0"/>
              <a:t> </a:t>
            </a:r>
            <a:r>
              <a:rPr lang="en-GB" dirty="0" err="1"/>
              <a:t>și</a:t>
            </a:r>
            <a:r>
              <a:rPr lang="en-GB" dirty="0"/>
              <a:t> </a:t>
            </a:r>
            <a:r>
              <a:rPr lang="en-GB" dirty="0" err="1"/>
              <a:t>oportunitățile</a:t>
            </a:r>
            <a:r>
              <a:rPr lang="en-GB" dirty="0"/>
              <a:t> </a:t>
            </a:r>
            <a:r>
              <a:rPr lang="en-GB" dirty="0" err="1"/>
              <a:t>ar</a:t>
            </a:r>
            <a:r>
              <a:rPr lang="en-GB" dirty="0"/>
              <a:t> </a:t>
            </a:r>
            <a:r>
              <a:rPr lang="en-GB" dirty="0" err="1"/>
              <a:t>trebui</a:t>
            </a:r>
            <a:r>
              <a:rPr lang="en-GB" dirty="0"/>
              <a:t> </a:t>
            </a:r>
            <a:r>
              <a:rPr lang="en-GB" dirty="0" err="1"/>
              <a:t>să</a:t>
            </a:r>
            <a:r>
              <a:rPr lang="en-GB" dirty="0"/>
              <a:t> fie </a:t>
            </a:r>
            <a:r>
              <a:rPr lang="en-GB" dirty="0" err="1"/>
              <a:t>aplicabile</a:t>
            </a:r>
            <a:r>
              <a:rPr lang="en-GB" dirty="0"/>
              <a:t> </a:t>
            </a:r>
            <a:r>
              <a:rPr lang="en-GB" dirty="0" err="1"/>
              <a:t>sistemelor</a:t>
            </a:r>
            <a:r>
              <a:rPr lang="en-GB" dirty="0"/>
              <a:t> care </a:t>
            </a:r>
            <a:r>
              <a:rPr lang="en-GB" dirty="0" err="1"/>
              <a:t>ajută</a:t>
            </a:r>
            <a:r>
              <a:rPr lang="en-GB" dirty="0"/>
              <a:t> la </a:t>
            </a:r>
            <a:r>
              <a:rPr lang="en-GB" dirty="0" err="1"/>
              <a:t>executarea</a:t>
            </a:r>
            <a:r>
              <a:rPr lang="en-GB" dirty="0"/>
              <a:t> </a:t>
            </a:r>
            <a:r>
              <a:rPr lang="en-GB" dirty="0" err="1"/>
              <a:t>afacerii</a:t>
            </a:r>
            <a:r>
              <a:rPr lang="en-GB" dirty="0"/>
              <a:t> </a:t>
            </a:r>
            <a:r>
              <a:rPr lang="en-GB" dirty="0" err="1"/>
              <a:t>și</a:t>
            </a:r>
            <a:r>
              <a:rPr lang="en-GB" dirty="0"/>
              <a:t>, </a:t>
            </a:r>
            <a:r>
              <a:rPr lang="en-GB" dirty="0" err="1"/>
              <a:t>prin</a:t>
            </a:r>
            <a:r>
              <a:rPr lang="en-GB" dirty="0"/>
              <a:t> </a:t>
            </a:r>
            <a:r>
              <a:rPr lang="en-GB" dirty="0" err="1"/>
              <a:t>urmare</a:t>
            </a:r>
            <a:r>
              <a:rPr lang="en-GB" dirty="0"/>
              <a:t>, </a:t>
            </a:r>
            <a:r>
              <a:rPr lang="en-GB" dirty="0" err="1"/>
              <a:t>este</a:t>
            </a:r>
            <a:r>
              <a:rPr lang="en-GB" dirty="0"/>
              <a:t> </a:t>
            </a:r>
            <a:r>
              <a:rPr lang="en-GB" dirty="0" err="1"/>
              <a:t>recomandat</a:t>
            </a:r>
            <a:r>
              <a:rPr lang="en-GB" dirty="0"/>
              <a:t> </a:t>
            </a:r>
            <a:r>
              <a:rPr lang="en-GB" dirty="0" err="1"/>
              <a:t>să</a:t>
            </a:r>
            <a:r>
              <a:rPr lang="en-GB" dirty="0"/>
              <a:t> </a:t>
            </a:r>
            <a:r>
              <a:rPr lang="en-GB" dirty="0" err="1"/>
              <a:t>documentați</a:t>
            </a:r>
            <a:r>
              <a:rPr lang="en-GB" dirty="0"/>
              <a:t> </a:t>
            </a:r>
            <a:r>
              <a:rPr lang="en-GB" dirty="0" err="1"/>
              <a:t>procedurile</a:t>
            </a:r>
            <a:r>
              <a:rPr lang="en-GB" dirty="0"/>
              <a:t> </a:t>
            </a:r>
            <a:r>
              <a:rPr lang="en-GB" dirty="0" err="1"/>
              <a:t>asociate.Ca</a:t>
            </a:r>
            <a:r>
              <a:rPr lang="en-GB" dirty="0"/>
              <a:t> minim, </a:t>
            </a:r>
            <a:r>
              <a:rPr lang="en-GB" dirty="0" err="1"/>
              <a:t>acest</a:t>
            </a:r>
            <a:r>
              <a:rPr lang="en-GB" dirty="0"/>
              <a:t> </a:t>
            </a:r>
            <a:r>
              <a:rPr lang="en-GB" dirty="0" err="1"/>
              <a:t>lucru</a:t>
            </a:r>
            <a:r>
              <a:rPr lang="en-GB" dirty="0"/>
              <a:t> </a:t>
            </a:r>
            <a:r>
              <a:rPr lang="en-GB" dirty="0" err="1"/>
              <a:t>ajută</a:t>
            </a:r>
            <a:r>
              <a:rPr lang="en-GB" dirty="0"/>
              <a:t> </a:t>
            </a:r>
            <a:r>
              <a:rPr lang="en-GB" dirty="0" err="1"/>
              <a:t>organizația</a:t>
            </a:r>
            <a:r>
              <a:rPr lang="en-GB" dirty="0"/>
              <a:t> </a:t>
            </a:r>
            <a:r>
              <a:rPr lang="en-GB" dirty="0" err="1"/>
              <a:t>să</a:t>
            </a:r>
            <a:r>
              <a:rPr lang="en-GB" dirty="0"/>
              <a:t> </a:t>
            </a:r>
            <a:r>
              <a:rPr lang="en-GB" dirty="0" err="1"/>
              <a:t>aplice</a:t>
            </a:r>
            <a:r>
              <a:rPr lang="en-GB" dirty="0"/>
              <a:t> </a:t>
            </a:r>
            <a:r>
              <a:rPr lang="en-GB" dirty="0" err="1"/>
              <a:t>procesele</a:t>
            </a:r>
            <a:r>
              <a:rPr lang="en-GB" dirty="0"/>
              <a:t> de </a:t>
            </a:r>
            <a:r>
              <a:rPr lang="en-GB" dirty="0" err="1"/>
              <a:t>risc</a:t>
            </a:r>
            <a:r>
              <a:rPr lang="en-GB" dirty="0"/>
              <a:t> </a:t>
            </a:r>
            <a:r>
              <a:rPr lang="en-GB" dirty="0" err="1"/>
              <a:t>într</a:t>
            </a:r>
            <a:r>
              <a:rPr lang="en-GB" dirty="0"/>
              <a:t>-un mod </a:t>
            </a:r>
            <a:r>
              <a:rPr lang="en-GB" dirty="0" err="1"/>
              <a:t>consecvent</a:t>
            </a:r>
            <a:r>
              <a:rPr lang="en-GB" dirty="0"/>
              <a:t> </a:t>
            </a:r>
            <a:r>
              <a:rPr lang="en-GB" dirty="0" err="1"/>
              <a:t>și</a:t>
            </a:r>
            <a:r>
              <a:rPr lang="en-GB" dirty="0"/>
              <a:t> </a:t>
            </a:r>
            <a:r>
              <a:rPr lang="en-GB" dirty="0" err="1"/>
              <a:t>sprijină</a:t>
            </a:r>
            <a:r>
              <a:rPr lang="en-GB" dirty="0"/>
              <a:t> </a:t>
            </a:r>
            <a:r>
              <a:rPr lang="en-GB" dirty="0" err="1"/>
              <a:t>instruirea</a:t>
            </a:r>
            <a:r>
              <a:rPr lang="en-GB" dirty="0"/>
              <a:t>, </a:t>
            </a:r>
            <a:r>
              <a:rPr lang="en-GB" dirty="0" err="1"/>
              <a:t>cunoștințele</a:t>
            </a:r>
            <a:r>
              <a:rPr lang="en-GB" dirty="0"/>
              <a:t> </a:t>
            </a:r>
            <a:r>
              <a:rPr lang="en-GB" dirty="0" err="1"/>
              <a:t>și</a:t>
            </a:r>
            <a:r>
              <a:rPr lang="en-GB" dirty="0"/>
              <a:t> </a:t>
            </a:r>
            <a:r>
              <a:rPr lang="en-GB" dirty="0" err="1"/>
              <a:t>implementarea</a:t>
            </a:r>
            <a:r>
              <a:rPr lang="en-GB" dirty="0"/>
              <a:t> </a:t>
            </a:r>
            <a:r>
              <a:rPr lang="en-GB" dirty="0" err="1"/>
              <a:t>în</a:t>
            </a:r>
            <a:r>
              <a:rPr lang="en-GB" dirty="0"/>
              <a:t> </a:t>
            </a:r>
            <a:r>
              <a:rPr lang="en-GB" dirty="0" err="1"/>
              <a:t>întreaga</a:t>
            </a:r>
            <a:r>
              <a:rPr lang="en-GB" dirty="0"/>
              <a:t> </a:t>
            </a:r>
            <a:r>
              <a:rPr lang="en-GB" dirty="0" err="1"/>
              <a:t>afacere</a:t>
            </a:r>
            <a:r>
              <a:rPr lang="en-GB" dirty="0"/>
              <a:t>.</a:t>
            </a:r>
          </a:p>
        </p:txBody>
      </p:sp>
      <p:sp>
        <p:nvSpPr>
          <p:cNvPr id="4" name="Slide Number Placeholder 3"/>
          <p:cNvSpPr>
            <a:spLocks noGrp="1"/>
          </p:cNvSpPr>
          <p:nvPr>
            <p:ph type="sldNum" sz="quarter" idx="5"/>
          </p:nvPr>
        </p:nvSpPr>
        <p:spPr/>
        <p:txBody>
          <a:bodyPr/>
          <a:lstStyle/>
          <a:p>
            <a:fld id="{2EE17FBA-503D-40FB-A9D5-3F078637E5F1}" type="slidenum">
              <a:rPr lang="en-GB" smtClean="0"/>
              <a:t>7</a:t>
            </a:fld>
            <a:endParaRPr lang="en-GB"/>
          </a:p>
        </p:txBody>
      </p:sp>
    </p:spTree>
    <p:extLst>
      <p:ext uri="{BB962C8B-B14F-4D97-AF65-F5344CB8AC3E}">
        <p14:creationId xmlns:p14="http://schemas.microsoft.com/office/powerpoint/2010/main" val="210048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Caracteristici comune ale managementului riscului într-un SMC În timp ce fiecare afacere va avea propria abordare unică a riscului, este posibil să existe unele caracteristici comune; Acestea includ: a) Abordarea standardelor b) Procese, Politici și Documente c) Training &amp; Learning d) Dreptul de proprietate e) Rolul conducerii</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8</a:t>
            </a:fld>
            <a:endParaRPr lang="en-GB"/>
          </a:p>
        </p:txBody>
      </p:sp>
    </p:spTree>
    <p:extLst>
      <p:ext uri="{BB962C8B-B14F-4D97-AF65-F5344CB8AC3E}">
        <p14:creationId xmlns:p14="http://schemas.microsoft.com/office/powerpoint/2010/main" val="152652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 Abordarea standardelor În primul rând, managementul riscului va căuta să abordeze punctele specifice din standardele aplicabile, cum ar fi ISO9001:2015.</a:t>
            </a:r>
            <a:endParaRPr lang="en-GB" dirty="0"/>
          </a:p>
        </p:txBody>
      </p:sp>
      <p:sp>
        <p:nvSpPr>
          <p:cNvPr id="4" name="Slide Number Placeholder 3"/>
          <p:cNvSpPr>
            <a:spLocks noGrp="1"/>
          </p:cNvSpPr>
          <p:nvPr>
            <p:ph type="sldNum" sz="quarter" idx="5"/>
          </p:nvPr>
        </p:nvSpPr>
        <p:spPr/>
        <p:txBody>
          <a:bodyPr/>
          <a:lstStyle/>
          <a:p>
            <a:fld id="{2EE17FBA-503D-40FB-A9D5-3F078637E5F1}" type="slidenum">
              <a:rPr lang="en-GB" smtClean="0"/>
              <a:t>9</a:t>
            </a:fld>
            <a:endParaRPr lang="en-GB"/>
          </a:p>
        </p:txBody>
      </p:sp>
    </p:spTree>
    <p:extLst>
      <p:ext uri="{BB962C8B-B14F-4D97-AF65-F5344CB8AC3E}">
        <p14:creationId xmlns:p14="http://schemas.microsoft.com/office/powerpoint/2010/main" val="1909737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12/21/2023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506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86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12/21/2023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235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39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79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482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16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37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12/21/2023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920642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9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12/21/2023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91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12/21/2023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22165181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uvsud.com/ro-ro/servicii/certificarea-si-auditarea-sistemelor/iso-900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Clear Chess Pieces">
            <a:extLst>
              <a:ext uri="{FF2B5EF4-FFF2-40B4-BE49-F238E27FC236}">
                <a16:creationId xmlns:a16="http://schemas.microsoft.com/office/drawing/2014/main" id="{0CF3C304-B458-5209-5994-1ED603E57B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1"/>
            <a:ext cx="12191980" cy="6857999"/>
          </a:xfrm>
          <a:prstGeom prst="rect">
            <a:avLst/>
          </a:prstGeom>
        </p:spPr>
      </p:pic>
      <p:sp>
        <p:nvSpPr>
          <p:cNvPr id="11" name="Rectangle">
            <a:extLst>
              <a:ext uri="{FF2B5EF4-FFF2-40B4-BE49-F238E27FC236}">
                <a16:creationId xmlns:a16="http://schemas.microsoft.com/office/drawing/2014/main" id="{C1FDB97C-3AD1-C545-A219-4B4FCF5AE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76630"/>
            <a:ext cx="5106597" cy="4904739"/>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ED3AA26E-AF7E-723B-A173-6862BC199610}"/>
              </a:ext>
            </a:extLst>
          </p:cNvPr>
          <p:cNvSpPr>
            <a:spLocks noGrp="1"/>
          </p:cNvSpPr>
          <p:nvPr>
            <p:ph type="ctrTitle"/>
          </p:nvPr>
        </p:nvSpPr>
        <p:spPr>
          <a:xfrm>
            <a:off x="565150" y="1302512"/>
            <a:ext cx="4209293" cy="2826422"/>
          </a:xfrm>
        </p:spPr>
        <p:txBody>
          <a:bodyPr>
            <a:normAutofit/>
          </a:bodyPr>
          <a:lstStyle/>
          <a:p>
            <a:pPr>
              <a:lnSpc>
                <a:spcPct val="90000"/>
              </a:lnSpc>
            </a:pPr>
            <a:r>
              <a:rPr lang="en-GB" sz="3000" dirty="0"/>
              <a:t>Risk management - quality management - organizational and entrepreneurial competitiveness</a:t>
            </a:r>
          </a:p>
        </p:txBody>
      </p:sp>
      <p:sp>
        <p:nvSpPr>
          <p:cNvPr id="3" name="Subtitle 2">
            <a:extLst>
              <a:ext uri="{FF2B5EF4-FFF2-40B4-BE49-F238E27FC236}">
                <a16:creationId xmlns:a16="http://schemas.microsoft.com/office/drawing/2014/main" id="{B678179E-271D-C8E8-4388-6749E3F628A8}"/>
              </a:ext>
            </a:extLst>
          </p:cNvPr>
          <p:cNvSpPr>
            <a:spLocks noGrp="1"/>
          </p:cNvSpPr>
          <p:nvPr>
            <p:ph type="subTitle" idx="1"/>
          </p:nvPr>
        </p:nvSpPr>
        <p:spPr>
          <a:xfrm>
            <a:off x="565151" y="4283239"/>
            <a:ext cx="4209292" cy="1272249"/>
          </a:xfrm>
        </p:spPr>
        <p:txBody>
          <a:bodyPr>
            <a:normAutofit/>
          </a:bodyPr>
          <a:lstStyle/>
          <a:p>
            <a:endParaRPr lang="en-GB"/>
          </a:p>
        </p:txBody>
      </p:sp>
      <p:grpSp>
        <p:nvGrpSpPr>
          <p:cNvPr id="13" name="Group 12">
            <a:extLst>
              <a:ext uri="{FF2B5EF4-FFF2-40B4-BE49-F238E27FC236}">
                <a16:creationId xmlns:a16="http://schemas.microsoft.com/office/drawing/2014/main" id="{3A266FA8-F626-1C42-B021-A57818E97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4" name="Freeform 55">
              <a:extLst>
                <a:ext uri="{FF2B5EF4-FFF2-40B4-BE49-F238E27FC236}">
                  <a16:creationId xmlns:a16="http://schemas.microsoft.com/office/drawing/2014/main" id="{2B43B9E4-DCCD-B14F-9DC7-6EF6DF1F6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6">
              <a:extLst>
                <a:ext uri="{FF2B5EF4-FFF2-40B4-BE49-F238E27FC236}">
                  <a16:creationId xmlns:a16="http://schemas.microsoft.com/office/drawing/2014/main" id="{778EA148-BF2C-2F4F-B0F5-E0C8EFCF5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7">
              <a:extLst>
                <a:ext uri="{FF2B5EF4-FFF2-40B4-BE49-F238E27FC236}">
                  <a16:creationId xmlns:a16="http://schemas.microsoft.com/office/drawing/2014/main" id="{A2CACC73-49F7-E24D-92B3-BBFE98702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58">
              <a:extLst>
                <a:ext uri="{FF2B5EF4-FFF2-40B4-BE49-F238E27FC236}">
                  <a16:creationId xmlns:a16="http://schemas.microsoft.com/office/drawing/2014/main" id="{58FF2A73-C08D-E244-97FA-CCE6B5ABB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9">
              <a:extLst>
                <a:ext uri="{FF2B5EF4-FFF2-40B4-BE49-F238E27FC236}">
                  <a16:creationId xmlns:a16="http://schemas.microsoft.com/office/drawing/2014/main" id="{F9251654-A54A-C947-8F27-7511D3D98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60">
              <a:extLst>
                <a:ext uri="{FF2B5EF4-FFF2-40B4-BE49-F238E27FC236}">
                  <a16:creationId xmlns:a16="http://schemas.microsoft.com/office/drawing/2014/main" id="{7005C174-7450-D94C-966E-15D46489B7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1">
              <a:extLst>
                <a:ext uri="{FF2B5EF4-FFF2-40B4-BE49-F238E27FC236}">
                  <a16:creationId xmlns:a16="http://schemas.microsoft.com/office/drawing/2014/main" id="{BC08F9D6-DAB6-B34E-A0D1-199D9B531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537400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835D296-1740-4667-96B4-B7B4891C5BD6}"/>
              </a:ext>
            </a:extLst>
          </p:cNvPr>
          <p:cNvSpPr>
            <a:spLocks noGrp="1"/>
          </p:cNvSpPr>
          <p:nvPr>
            <p:ph type="title"/>
          </p:nvPr>
        </p:nvSpPr>
        <p:spPr>
          <a:xfrm>
            <a:off x="5224243" y="770890"/>
            <a:ext cx="6400999" cy="1268984"/>
          </a:xfrm>
        </p:spPr>
        <p:txBody>
          <a:bodyPr>
            <a:normAutofit/>
          </a:bodyPr>
          <a:lstStyle/>
          <a:p>
            <a:pPr>
              <a:lnSpc>
                <a:spcPct val="90000"/>
              </a:lnSpc>
            </a:pPr>
            <a:r>
              <a:rPr lang="en-GB" sz="2800"/>
              <a:t>Common characteristics of risk management in a QMS</a:t>
            </a:r>
            <a:br>
              <a:rPr lang="en-GB" sz="2800"/>
            </a:br>
            <a:endParaRPr lang="en-GB" sz="2800"/>
          </a:p>
        </p:txBody>
      </p:sp>
      <p:sp>
        <p:nvSpPr>
          <p:cNvPr id="3" name="Content Placeholder 2">
            <a:extLst>
              <a:ext uri="{FF2B5EF4-FFF2-40B4-BE49-F238E27FC236}">
                <a16:creationId xmlns:a16="http://schemas.microsoft.com/office/drawing/2014/main" id="{4DA9A164-8C56-CEF1-EFFA-580483FCBA85}"/>
              </a:ext>
            </a:extLst>
          </p:cNvPr>
          <p:cNvSpPr>
            <a:spLocks noGrp="1"/>
          </p:cNvSpPr>
          <p:nvPr>
            <p:ph idx="1"/>
          </p:nvPr>
        </p:nvSpPr>
        <p:spPr>
          <a:xfrm>
            <a:off x="5224243" y="1686561"/>
            <a:ext cx="6400999" cy="4886959"/>
          </a:xfrm>
        </p:spPr>
        <p:txBody>
          <a:bodyPr>
            <a:normAutofit/>
          </a:bodyPr>
          <a:lstStyle/>
          <a:p>
            <a:pPr>
              <a:lnSpc>
                <a:spcPct val="90000"/>
              </a:lnSpc>
            </a:pPr>
            <a:endParaRPr lang="en-GB" sz="800" dirty="0"/>
          </a:p>
          <a:p>
            <a:pPr>
              <a:lnSpc>
                <a:spcPct val="90000"/>
              </a:lnSpc>
            </a:pPr>
            <a:r>
              <a:rPr lang="en-GB" sz="1400" b="1" dirty="0"/>
              <a:t>b) Processes, Policies &amp; Documents</a:t>
            </a:r>
          </a:p>
          <a:p>
            <a:pPr>
              <a:lnSpc>
                <a:spcPct val="90000"/>
              </a:lnSpc>
            </a:pPr>
            <a:endParaRPr lang="en-GB" sz="1400" dirty="0"/>
          </a:p>
          <a:p>
            <a:pPr>
              <a:lnSpc>
                <a:spcPct val="90000"/>
              </a:lnSpc>
            </a:pPr>
            <a:r>
              <a:rPr lang="en-GB" sz="1400" dirty="0"/>
              <a:t>Risk management require a set of processes, policies and documents within an organization not only based on how risks will be captured but how they will be subsequently managed and tracked.</a:t>
            </a:r>
          </a:p>
          <a:p>
            <a:pPr>
              <a:lnSpc>
                <a:spcPct val="90000"/>
              </a:lnSpc>
            </a:pPr>
            <a:endParaRPr lang="en-GB" sz="1400" dirty="0"/>
          </a:p>
          <a:p>
            <a:pPr>
              <a:lnSpc>
                <a:spcPct val="90000"/>
              </a:lnSpc>
            </a:pPr>
            <a:r>
              <a:rPr lang="en-GB" sz="1400" b="1" i="1" dirty="0"/>
              <a:t>Generic Risk Management process</a:t>
            </a:r>
            <a:r>
              <a:rPr lang="ro-RO" sz="1400" b="1" i="1" dirty="0"/>
              <a:t>:</a:t>
            </a:r>
            <a:endParaRPr lang="en-GB" sz="1400" b="1" i="1" dirty="0"/>
          </a:p>
          <a:p>
            <a:pPr>
              <a:lnSpc>
                <a:spcPct val="90000"/>
              </a:lnSpc>
            </a:pPr>
            <a:endParaRPr lang="en-GB" sz="1400" dirty="0"/>
          </a:p>
          <a:p>
            <a:pPr>
              <a:lnSpc>
                <a:spcPct val="90000"/>
              </a:lnSpc>
            </a:pPr>
            <a:r>
              <a:rPr lang="en-GB" sz="1400" dirty="0"/>
              <a:t>    Identifying risks</a:t>
            </a:r>
          </a:p>
          <a:p>
            <a:pPr>
              <a:lnSpc>
                <a:spcPct val="90000"/>
              </a:lnSpc>
            </a:pPr>
            <a:r>
              <a:rPr lang="en-GB" sz="1400" dirty="0"/>
              <a:t>    Assessing risks (which will probably include a level of prioritization)</a:t>
            </a:r>
          </a:p>
          <a:p>
            <a:pPr>
              <a:lnSpc>
                <a:spcPct val="90000"/>
              </a:lnSpc>
            </a:pPr>
            <a:r>
              <a:rPr lang="en-GB" sz="1400" dirty="0"/>
              <a:t>    Tracking risks</a:t>
            </a:r>
          </a:p>
          <a:p>
            <a:pPr>
              <a:lnSpc>
                <a:spcPct val="90000"/>
              </a:lnSpc>
            </a:pPr>
            <a:r>
              <a:rPr lang="en-GB" sz="1400" dirty="0"/>
              <a:t>    Monitoring</a:t>
            </a:r>
          </a:p>
          <a:p>
            <a:pPr>
              <a:lnSpc>
                <a:spcPct val="90000"/>
              </a:lnSpc>
            </a:pPr>
            <a:r>
              <a:rPr lang="en-GB" sz="1400" dirty="0"/>
              <a:t>    Documentation</a:t>
            </a:r>
          </a:p>
          <a:p>
            <a:pPr>
              <a:lnSpc>
                <a:spcPct val="90000"/>
              </a:lnSpc>
            </a:pPr>
            <a:r>
              <a:rPr lang="en-GB" sz="1400" dirty="0"/>
              <a:t>    Risk Registers</a:t>
            </a:r>
          </a:p>
          <a:p>
            <a:pPr>
              <a:lnSpc>
                <a:spcPct val="90000"/>
              </a:lnSpc>
            </a:pPr>
            <a:r>
              <a:rPr lang="en-GB" sz="1400" dirty="0"/>
              <a:t>    Training</a:t>
            </a:r>
          </a:p>
          <a:p>
            <a:pPr>
              <a:lnSpc>
                <a:spcPct val="90000"/>
              </a:lnSpc>
            </a:pPr>
            <a:r>
              <a:rPr lang="en-GB" sz="1400" dirty="0"/>
              <a:t>    Communication</a:t>
            </a:r>
          </a:p>
        </p:txBody>
      </p:sp>
      <p:pic>
        <p:nvPicPr>
          <p:cNvPr id="5" name="Picture 4" descr="Different coloured organisers">
            <a:extLst>
              <a:ext uri="{FF2B5EF4-FFF2-40B4-BE49-F238E27FC236}">
                <a16:creationId xmlns:a16="http://schemas.microsoft.com/office/drawing/2014/main" id="{FDA44D66-98CF-448C-7798-139D16DC8805}"/>
              </a:ext>
            </a:extLst>
          </p:cNvPr>
          <p:cNvPicPr>
            <a:picLocks noChangeAspect="1"/>
          </p:cNvPicPr>
          <p:nvPr/>
        </p:nvPicPr>
        <p:blipFill rotWithShape="1">
          <a:blip r:embed="rId3"/>
          <a:srcRect l="29510" r="29404" b="1"/>
          <a:stretch/>
        </p:blipFill>
        <p:spPr>
          <a:xfrm>
            <a:off x="20" y="1"/>
            <a:ext cx="4657325"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60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B9E9E8D-F156-6F2E-4A23-2BAE46CCDC17}"/>
              </a:ext>
            </a:extLst>
          </p:cNvPr>
          <p:cNvSpPr>
            <a:spLocks noGrp="1"/>
          </p:cNvSpPr>
          <p:nvPr>
            <p:ph type="title"/>
          </p:nvPr>
        </p:nvSpPr>
        <p:spPr>
          <a:xfrm>
            <a:off x="7493280" y="770890"/>
            <a:ext cx="4133560" cy="1268984"/>
          </a:xfrm>
        </p:spPr>
        <p:txBody>
          <a:bodyPr>
            <a:normAutofit/>
          </a:bodyPr>
          <a:lstStyle/>
          <a:p>
            <a:pPr>
              <a:lnSpc>
                <a:spcPct val="90000"/>
              </a:lnSpc>
            </a:pPr>
            <a:r>
              <a:rPr lang="en-GB" sz="2200"/>
              <a:t>Common characteristics of risk management in a QMS</a:t>
            </a:r>
            <a:br>
              <a:rPr lang="en-GB" sz="2200"/>
            </a:br>
            <a:endParaRPr lang="en-GB" sz="2200"/>
          </a:p>
        </p:txBody>
      </p:sp>
      <p:sp>
        <p:nvSpPr>
          <p:cNvPr id="3" name="Content Placeholder 2">
            <a:extLst>
              <a:ext uri="{FF2B5EF4-FFF2-40B4-BE49-F238E27FC236}">
                <a16:creationId xmlns:a16="http://schemas.microsoft.com/office/drawing/2014/main" id="{C69D5800-9C37-1DA1-BDB6-8D1104195A5D}"/>
              </a:ext>
            </a:extLst>
          </p:cNvPr>
          <p:cNvSpPr>
            <a:spLocks noGrp="1"/>
          </p:cNvSpPr>
          <p:nvPr>
            <p:ph idx="1"/>
          </p:nvPr>
        </p:nvSpPr>
        <p:spPr>
          <a:xfrm>
            <a:off x="7493280" y="2160016"/>
            <a:ext cx="4133560" cy="3601212"/>
          </a:xfrm>
        </p:spPr>
        <p:txBody>
          <a:bodyPr>
            <a:normAutofit/>
          </a:bodyPr>
          <a:lstStyle/>
          <a:p>
            <a:pPr>
              <a:lnSpc>
                <a:spcPct val="90000"/>
              </a:lnSpc>
            </a:pPr>
            <a:endParaRPr lang="en-GB" sz="2200" dirty="0"/>
          </a:p>
          <a:p>
            <a:pPr>
              <a:lnSpc>
                <a:spcPct val="90000"/>
              </a:lnSpc>
            </a:pPr>
            <a:r>
              <a:rPr lang="en-GB" sz="2200" b="1" dirty="0"/>
              <a:t>c) Training &amp; Learning</a:t>
            </a:r>
          </a:p>
          <a:p>
            <a:pPr>
              <a:lnSpc>
                <a:spcPct val="90000"/>
              </a:lnSpc>
            </a:pPr>
            <a:endParaRPr lang="en-GB" sz="2200" dirty="0"/>
          </a:p>
          <a:p>
            <a:pPr>
              <a:lnSpc>
                <a:spcPct val="90000"/>
              </a:lnSpc>
            </a:pPr>
            <a:r>
              <a:rPr lang="en-GB" sz="2200" dirty="0"/>
              <a:t>Once a methodology has been articulated (with policies, processes and resources), it will need to be promulgated through the organization through effective training.</a:t>
            </a:r>
          </a:p>
        </p:txBody>
      </p:sp>
      <p:pic>
        <p:nvPicPr>
          <p:cNvPr id="5" name="Picture 4" descr="White bulbs with a yellow one standing out">
            <a:extLst>
              <a:ext uri="{FF2B5EF4-FFF2-40B4-BE49-F238E27FC236}">
                <a16:creationId xmlns:a16="http://schemas.microsoft.com/office/drawing/2014/main" id="{462A0DDA-6A6D-0C97-7E83-B1DEEE18BA20}"/>
              </a:ext>
            </a:extLst>
          </p:cNvPr>
          <p:cNvPicPr>
            <a:picLocks noChangeAspect="1"/>
          </p:cNvPicPr>
          <p:nvPr/>
        </p:nvPicPr>
        <p:blipFill rotWithShape="1">
          <a:blip r:embed="rId3"/>
          <a:srcRect l="8353" r="24223" b="-2"/>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7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3AB5A-16B3-E68E-36DE-41F001D16535}"/>
              </a:ext>
            </a:extLst>
          </p:cNvPr>
          <p:cNvSpPr>
            <a:spLocks noGrp="1"/>
          </p:cNvSpPr>
          <p:nvPr>
            <p:ph type="title"/>
          </p:nvPr>
        </p:nvSpPr>
        <p:spPr>
          <a:xfrm>
            <a:off x="565150" y="770890"/>
            <a:ext cx="6400999" cy="1268984"/>
          </a:xfrm>
        </p:spPr>
        <p:txBody>
          <a:bodyPr>
            <a:normAutofit/>
          </a:bodyPr>
          <a:lstStyle/>
          <a:p>
            <a:pPr>
              <a:lnSpc>
                <a:spcPct val="90000"/>
              </a:lnSpc>
            </a:pPr>
            <a:r>
              <a:rPr lang="en-GB" sz="2800"/>
              <a:t>Common characteristics of risk management in a QMS</a:t>
            </a:r>
            <a:br>
              <a:rPr lang="en-GB" sz="2800"/>
            </a:br>
            <a:endParaRPr lang="en-GB" sz="2800"/>
          </a:p>
        </p:txBody>
      </p:sp>
      <p:sp>
        <p:nvSpPr>
          <p:cNvPr id="3" name="Content Placeholder 2">
            <a:extLst>
              <a:ext uri="{FF2B5EF4-FFF2-40B4-BE49-F238E27FC236}">
                <a16:creationId xmlns:a16="http://schemas.microsoft.com/office/drawing/2014/main" id="{7E72369A-B14C-D775-556B-EC16E24764E9}"/>
              </a:ext>
            </a:extLst>
          </p:cNvPr>
          <p:cNvSpPr>
            <a:spLocks noGrp="1"/>
          </p:cNvSpPr>
          <p:nvPr>
            <p:ph idx="1"/>
          </p:nvPr>
        </p:nvSpPr>
        <p:spPr>
          <a:xfrm>
            <a:off x="565150" y="2160016"/>
            <a:ext cx="6400999" cy="3601212"/>
          </a:xfrm>
        </p:spPr>
        <p:txBody>
          <a:bodyPr>
            <a:normAutofit/>
          </a:bodyPr>
          <a:lstStyle/>
          <a:p>
            <a:endParaRPr lang="en-GB" dirty="0"/>
          </a:p>
          <a:p>
            <a:r>
              <a:rPr lang="en-GB" dirty="0"/>
              <a:t>c) Evaluation &amp; Control</a:t>
            </a:r>
          </a:p>
          <a:p>
            <a:endParaRPr lang="en-GB" dirty="0"/>
          </a:p>
          <a:p>
            <a:r>
              <a:rPr lang="en-GB" dirty="0"/>
              <a:t>Monitoring activities to confirm that the business is compliant to its policies and processes. </a:t>
            </a:r>
          </a:p>
        </p:txBody>
      </p:sp>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Check List">
            <a:extLst>
              <a:ext uri="{FF2B5EF4-FFF2-40B4-BE49-F238E27FC236}">
                <a16:creationId xmlns:a16="http://schemas.microsoft.com/office/drawing/2014/main" id="{B978852F-6189-06B4-042C-5BBE3D02EA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6" y="1423446"/>
            <a:ext cx="4002456" cy="4002456"/>
          </a:xfrm>
          <a:prstGeom prst="rect">
            <a:avLst/>
          </a:prstGeom>
        </p:spPr>
      </p:pic>
    </p:spTree>
    <p:extLst>
      <p:ext uri="{BB962C8B-B14F-4D97-AF65-F5344CB8AC3E}">
        <p14:creationId xmlns:p14="http://schemas.microsoft.com/office/powerpoint/2010/main" val="79918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14D10-8D11-D6A2-1BC5-F0E288D10D48}"/>
              </a:ext>
            </a:extLst>
          </p:cNvPr>
          <p:cNvSpPr>
            <a:spLocks noGrp="1"/>
          </p:cNvSpPr>
          <p:nvPr>
            <p:ph type="title"/>
          </p:nvPr>
        </p:nvSpPr>
        <p:spPr>
          <a:xfrm>
            <a:off x="565150" y="770890"/>
            <a:ext cx="6400999" cy="1268984"/>
          </a:xfrm>
        </p:spPr>
        <p:txBody>
          <a:bodyPr>
            <a:normAutofit/>
          </a:bodyPr>
          <a:lstStyle/>
          <a:p>
            <a:pPr>
              <a:lnSpc>
                <a:spcPct val="90000"/>
              </a:lnSpc>
            </a:pPr>
            <a:r>
              <a:rPr lang="en-GB" sz="2800"/>
              <a:t>Common characteristics of risk management in a QMS</a:t>
            </a:r>
            <a:br>
              <a:rPr lang="en-GB" sz="2800"/>
            </a:br>
            <a:endParaRPr lang="en-GB" sz="2800"/>
          </a:p>
        </p:txBody>
      </p:sp>
      <p:sp>
        <p:nvSpPr>
          <p:cNvPr id="3" name="Content Placeholder 2">
            <a:extLst>
              <a:ext uri="{FF2B5EF4-FFF2-40B4-BE49-F238E27FC236}">
                <a16:creationId xmlns:a16="http://schemas.microsoft.com/office/drawing/2014/main" id="{D1596402-6DF8-EE14-74E8-2D797B5FA0BC}"/>
              </a:ext>
            </a:extLst>
          </p:cNvPr>
          <p:cNvSpPr>
            <a:spLocks noGrp="1"/>
          </p:cNvSpPr>
          <p:nvPr>
            <p:ph idx="1"/>
          </p:nvPr>
        </p:nvSpPr>
        <p:spPr>
          <a:xfrm>
            <a:off x="565150" y="2160016"/>
            <a:ext cx="6400999" cy="3601212"/>
          </a:xfrm>
        </p:spPr>
        <p:txBody>
          <a:bodyPr>
            <a:normAutofit/>
          </a:bodyPr>
          <a:lstStyle/>
          <a:p>
            <a:pPr>
              <a:lnSpc>
                <a:spcPct val="90000"/>
              </a:lnSpc>
            </a:pPr>
            <a:endParaRPr lang="en-GB" sz="1700" dirty="0"/>
          </a:p>
          <a:p>
            <a:pPr>
              <a:lnSpc>
                <a:spcPct val="90000"/>
              </a:lnSpc>
            </a:pPr>
            <a:r>
              <a:rPr lang="en-GB" sz="1700" b="1" i="1" dirty="0"/>
              <a:t>d) Ownership</a:t>
            </a:r>
          </a:p>
          <a:p>
            <a:pPr>
              <a:lnSpc>
                <a:spcPct val="90000"/>
              </a:lnSpc>
            </a:pPr>
            <a:endParaRPr lang="en-GB" sz="1700" dirty="0"/>
          </a:p>
          <a:p>
            <a:pPr>
              <a:lnSpc>
                <a:spcPct val="90000"/>
              </a:lnSpc>
            </a:pPr>
            <a:r>
              <a:rPr lang="en-GB" sz="1700" dirty="0"/>
              <a:t>Risk Management should be the responsibility of the whole organization and should permeate through all processes and functions.  </a:t>
            </a:r>
          </a:p>
          <a:p>
            <a:pPr>
              <a:lnSpc>
                <a:spcPct val="90000"/>
              </a:lnSpc>
            </a:pPr>
            <a:endParaRPr lang="en-GB" sz="1700" dirty="0"/>
          </a:p>
          <a:p>
            <a:pPr>
              <a:lnSpc>
                <a:spcPct val="90000"/>
              </a:lnSpc>
            </a:pPr>
            <a:r>
              <a:rPr lang="en-GB" sz="1700" dirty="0"/>
              <a:t>All staff are likely to touch on elements of risk management through their daily tasks and, as a result, need to have an appropriate comprehension of its importance and associated management methods.</a:t>
            </a:r>
          </a:p>
        </p:txBody>
      </p:sp>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Financial">
            <a:extLst>
              <a:ext uri="{FF2B5EF4-FFF2-40B4-BE49-F238E27FC236}">
                <a16:creationId xmlns:a16="http://schemas.microsoft.com/office/drawing/2014/main" id="{C3F9EE26-008A-CDA5-3EC8-97430884CD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6" y="1423446"/>
            <a:ext cx="4002456" cy="4002456"/>
          </a:xfrm>
          <a:prstGeom prst="rect">
            <a:avLst/>
          </a:prstGeom>
        </p:spPr>
      </p:pic>
    </p:spTree>
    <p:extLst>
      <p:ext uri="{BB962C8B-B14F-4D97-AF65-F5344CB8AC3E}">
        <p14:creationId xmlns:p14="http://schemas.microsoft.com/office/powerpoint/2010/main" val="272106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ACC8D-15F1-B549-D68B-EDAE558F5EB9}"/>
              </a:ext>
            </a:extLst>
          </p:cNvPr>
          <p:cNvSpPr>
            <a:spLocks noGrp="1"/>
          </p:cNvSpPr>
          <p:nvPr>
            <p:ph type="title"/>
          </p:nvPr>
        </p:nvSpPr>
        <p:spPr>
          <a:xfrm>
            <a:off x="565150" y="770890"/>
            <a:ext cx="6400999" cy="1268984"/>
          </a:xfrm>
        </p:spPr>
        <p:txBody>
          <a:bodyPr>
            <a:normAutofit/>
          </a:bodyPr>
          <a:lstStyle/>
          <a:p>
            <a:pPr>
              <a:lnSpc>
                <a:spcPct val="90000"/>
              </a:lnSpc>
            </a:pPr>
            <a:r>
              <a:rPr lang="en-GB" sz="2800"/>
              <a:t>Common characteristics of risk management in a QMS</a:t>
            </a:r>
            <a:br>
              <a:rPr lang="en-GB" sz="2800"/>
            </a:br>
            <a:endParaRPr lang="en-GB" sz="2800"/>
          </a:p>
        </p:txBody>
      </p:sp>
      <p:sp>
        <p:nvSpPr>
          <p:cNvPr id="3" name="Content Placeholder 2">
            <a:extLst>
              <a:ext uri="{FF2B5EF4-FFF2-40B4-BE49-F238E27FC236}">
                <a16:creationId xmlns:a16="http://schemas.microsoft.com/office/drawing/2014/main" id="{B4319813-1287-BB57-AF15-E769CE29C516}"/>
              </a:ext>
            </a:extLst>
          </p:cNvPr>
          <p:cNvSpPr>
            <a:spLocks noGrp="1"/>
          </p:cNvSpPr>
          <p:nvPr>
            <p:ph idx="1"/>
          </p:nvPr>
        </p:nvSpPr>
        <p:spPr>
          <a:xfrm>
            <a:off x="565150" y="2160016"/>
            <a:ext cx="6400999" cy="3601212"/>
          </a:xfrm>
        </p:spPr>
        <p:txBody>
          <a:bodyPr>
            <a:normAutofit/>
          </a:bodyPr>
          <a:lstStyle/>
          <a:p>
            <a:pPr>
              <a:lnSpc>
                <a:spcPct val="90000"/>
              </a:lnSpc>
            </a:pPr>
            <a:endParaRPr lang="en-GB" sz="1500" dirty="0"/>
          </a:p>
          <a:p>
            <a:pPr>
              <a:lnSpc>
                <a:spcPct val="90000"/>
              </a:lnSpc>
            </a:pPr>
            <a:r>
              <a:rPr lang="en-GB" sz="1500" b="1" i="1" dirty="0"/>
              <a:t>e) Role of Leadership</a:t>
            </a:r>
          </a:p>
          <a:p>
            <a:pPr>
              <a:lnSpc>
                <a:spcPct val="90000"/>
              </a:lnSpc>
            </a:pPr>
            <a:endParaRPr lang="en-GB" sz="1500" dirty="0"/>
          </a:p>
          <a:p>
            <a:pPr>
              <a:lnSpc>
                <a:spcPct val="90000"/>
              </a:lnSpc>
            </a:pPr>
            <a:r>
              <a:rPr lang="en-GB" sz="1500" dirty="0"/>
              <a:t>It is unlikely that leadership will get involved in all levels of risk management. Instead, their role should focus on:  </a:t>
            </a:r>
          </a:p>
          <a:p>
            <a:pPr>
              <a:lnSpc>
                <a:spcPct val="90000"/>
              </a:lnSpc>
            </a:pPr>
            <a:endParaRPr lang="en-GB" sz="1500" dirty="0"/>
          </a:p>
          <a:p>
            <a:pPr>
              <a:lnSpc>
                <a:spcPct val="90000"/>
              </a:lnSpc>
            </a:pPr>
            <a:r>
              <a:rPr lang="en-GB" sz="1500" dirty="0"/>
              <a:t>    1. Appropriate participation where necessary (Significant risk management, review and control, establishing appropriate budgets etc.) </a:t>
            </a:r>
          </a:p>
          <a:p>
            <a:pPr>
              <a:lnSpc>
                <a:spcPct val="90000"/>
              </a:lnSpc>
            </a:pPr>
            <a:r>
              <a:rPr lang="en-GB" sz="1500" dirty="0"/>
              <a:t>   2. Establishing a realistic appetite for risk and enabling this to be permeated through the organization.</a:t>
            </a:r>
          </a:p>
          <a:p>
            <a:pPr>
              <a:lnSpc>
                <a:spcPct val="90000"/>
              </a:lnSpc>
            </a:pPr>
            <a:r>
              <a:rPr lang="en-GB" sz="1500" dirty="0"/>
              <a:t>    3. Promoting (and facilitating) cross-functional collaboration between teams on the subject of risk.</a:t>
            </a:r>
          </a:p>
        </p:txBody>
      </p:sp>
      <p:grpSp>
        <p:nvGrpSpPr>
          <p:cNvPr id="19" name="Group 18">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0"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Cycle with People">
            <a:extLst>
              <a:ext uri="{FF2B5EF4-FFF2-40B4-BE49-F238E27FC236}">
                <a16:creationId xmlns:a16="http://schemas.microsoft.com/office/drawing/2014/main" id="{52330C90-B676-5856-C08A-56C32D5B3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6" y="1423446"/>
            <a:ext cx="4002456" cy="4002456"/>
          </a:xfrm>
          <a:prstGeom prst="rect">
            <a:avLst/>
          </a:prstGeom>
        </p:spPr>
      </p:pic>
    </p:spTree>
    <p:extLst>
      <p:ext uri="{BB962C8B-B14F-4D97-AF65-F5344CB8AC3E}">
        <p14:creationId xmlns:p14="http://schemas.microsoft.com/office/powerpoint/2010/main" val="4220317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31238-9426-10C3-F5D9-DDC209F540A3}"/>
              </a:ext>
            </a:extLst>
          </p:cNvPr>
          <p:cNvSpPr>
            <a:spLocks noGrp="1"/>
          </p:cNvSpPr>
          <p:nvPr>
            <p:ph type="title"/>
          </p:nvPr>
        </p:nvSpPr>
        <p:spPr>
          <a:xfrm>
            <a:off x="565150" y="770889"/>
            <a:ext cx="4541445" cy="1587449"/>
          </a:xfrm>
        </p:spPr>
        <p:txBody>
          <a:bodyPr vert="horz" lIns="91440" tIns="45720" rIns="91440" bIns="45720" rtlCol="0" anchor="t">
            <a:normAutofit/>
          </a:bodyPr>
          <a:lstStyle/>
          <a:p>
            <a:pPr>
              <a:lnSpc>
                <a:spcPct val="90000"/>
              </a:lnSpc>
            </a:pPr>
            <a:r>
              <a:rPr lang="en-US" sz="2800" dirty="0"/>
              <a:t>Approach to Risk Management in Quality Management System</a:t>
            </a:r>
          </a:p>
        </p:txBody>
      </p:sp>
      <p:sp>
        <p:nvSpPr>
          <p:cNvPr id="7" name="TextBox 6">
            <a:extLst>
              <a:ext uri="{FF2B5EF4-FFF2-40B4-BE49-F238E27FC236}">
                <a16:creationId xmlns:a16="http://schemas.microsoft.com/office/drawing/2014/main" id="{5F02E6CC-5CFE-7002-52FD-8FBE892FF5FD}"/>
              </a:ext>
            </a:extLst>
          </p:cNvPr>
          <p:cNvSpPr txBox="1"/>
          <p:nvPr/>
        </p:nvSpPr>
        <p:spPr>
          <a:xfrm>
            <a:off x="6155706" y="817197"/>
            <a:ext cx="5457725" cy="1541148"/>
          </a:xfrm>
          <a:prstGeom prst="rect">
            <a:avLst/>
          </a:prstGeom>
        </p:spPr>
        <p:txBody>
          <a:bodyPr vert="horz" lIns="91440" tIns="45720" rIns="91440" bIns="45720" rtlCol="0">
            <a:normAutofit/>
          </a:bodyPr>
          <a:lstStyle/>
          <a:p>
            <a:pPr indent="-228600">
              <a:spcBef>
                <a:spcPts val="900"/>
              </a:spcBef>
              <a:buFont typeface="Arial" panose="020B0604020202020204" pitchFamily="34" charset="0"/>
              <a:buChar char="•"/>
            </a:pPr>
            <a:r>
              <a:rPr lang="en-US"/>
              <a:t>1. We come across a problem</a:t>
            </a:r>
          </a:p>
          <a:p>
            <a:pPr indent="-228600">
              <a:spcBef>
                <a:spcPts val="900"/>
              </a:spcBef>
              <a:buFont typeface="Arial" panose="020B0604020202020204" pitchFamily="34" charset="0"/>
              <a:buChar char="•"/>
            </a:pPr>
            <a:r>
              <a:rPr lang="en-US"/>
              <a:t>2. look at what went wrong</a:t>
            </a:r>
          </a:p>
          <a:p>
            <a:pPr indent="-228600">
              <a:spcBef>
                <a:spcPts val="900"/>
              </a:spcBef>
              <a:buFont typeface="Arial" panose="020B0604020202020204" pitchFamily="34" charset="0"/>
              <a:buChar char="•"/>
            </a:pPr>
            <a:r>
              <a:rPr lang="en-US"/>
              <a:t>3. then put in a fix, so it doesn’t happen again.</a:t>
            </a:r>
          </a:p>
        </p:txBody>
      </p:sp>
      <p:pic>
        <p:nvPicPr>
          <p:cNvPr id="5" name="Content Placeholder 4" descr="A group of rectangular boxes with text&#10;&#10;Description automatically generated">
            <a:extLst>
              <a:ext uri="{FF2B5EF4-FFF2-40B4-BE49-F238E27FC236}">
                <a16:creationId xmlns:a16="http://schemas.microsoft.com/office/drawing/2014/main" id="{ECDF7E83-6F86-F22F-E33E-E6261E7E57C8}"/>
              </a:ext>
            </a:extLst>
          </p:cNvPr>
          <p:cNvPicPr>
            <a:picLocks noGrp="1" noChangeAspect="1"/>
          </p:cNvPicPr>
          <p:nvPr>
            <p:ph idx="1"/>
          </p:nvPr>
        </p:nvPicPr>
        <p:blipFill rotWithShape="1">
          <a:blip r:embed="rId2"/>
          <a:srcRect l="2381" r="19126"/>
          <a:stretch/>
        </p:blipFill>
        <p:spPr>
          <a:xfrm>
            <a:off x="651489" y="2691638"/>
            <a:ext cx="10885620" cy="3189732"/>
          </a:xfrm>
          <a:prstGeom prst="rect">
            <a:avLst/>
          </a:prstGeom>
        </p:spPr>
      </p:pic>
      <p:grpSp>
        <p:nvGrpSpPr>
          <p:cNvPr id="23" name="Group 22">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4"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8" name="Straight Connector 27">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4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8C4D1-F37E-E42D-530A-D0CE13DCA0EC}"/>
              </a:ext>
            </a:extLst>
          </p:cNvPr>
          <p:cNvSpPr>
            <a:spLocks noGrp="1"/>
          </p:cNvSpPr>
          <p:nvPr>
            <p:ph type="title"/>
          </p:nvPr>
        </p:nvSpPr>
        <p:spPr>
          <a:xfrm>
            <a:off x="565150" y="770890"/>
            <a:ext cx="5995137" cy="1268984"/>
          </a:xfrm>
        </p:spPr>
        <p:txBody>
          <a:bodyPr>
            <a:normAutofit/>
          </a:bodyPr>
          <a:lstStyle/>
          <a:p>
            <a:pPr>
              <a:lnSpc>
                <a:spcPct val="90000"/>
              </a:lnSpc>
            </a:pPr>
            <a:r>
              <a:rPr lang="en-GB" sz="2800"/>
              <a:t>Approach to Risk Management in Quality Management System</a:t>
            </a:r>
            <a:br>
              <a:rPr lang="en-GB" sz="2800"/>
            </a:br>
            <a:endParaRPr lang="en-GB" sz="2800"/>
          </a:p>
        </p:txBody>
      </p:sp>
      <p:sp>
        <p:nvSpPr>
          <p:cNvPr id="3" name="Content Placeholder 2">
            <a:extLst>
              <a:ext uri="{FF2B5EF4-FFF2-40B4-BE49-F238E27FC236}">
                <a16:creationId xmlns:a16="http://schemas.microsoft.com/office/drawing/2014/main" id="{B8927032-B7A4-8EED-2916-98EEEA19E3CA}"/>
              </a:ext>
            </a:extLst>
          </p:cNvPr>
          <p:cNvSpPr>
            <a:spLocks noGrp="1"/>
          </p:cNvSpPr>
          <p:nvPr>
            <p:ph idx="1"/>
          </p:nvPr>
        </p:nvSpPr>
        <p:spPr>
          <a:xfrm>
            <a:off x="565150" y="1645922"/>
            <a:ext cx="6770370" cy="4115306"/>
          </a:xfrm>
        </p:spPr>
        <p:txBody>
          <a:bodyPr>
            <a:normAutofit lnSpcReduction="10000"/>
          </a:bodyPr>
          <a:lstStyle/>
          <a:p>
            <a:pPr>
              <a:lnSpc>
                <a:spcPct val="90000"/>
              </a:lnSpc>
            </a:pPr>
            <a:endParaRPr lang="en-GB" sz="1100" dirty="0"/>
          </a:p>
          <a:p>
            <a:pPr>
              <a:lnSpc>
                <a:spcPct val="90000"/>
              </a:lnSpc>
            </a:pPr>
            <a:r>
              <a:rPr lang="en-GB" sz="1400" dirty="0"/>
              <a:t>Continuous improvement is all well and good, but a reactionary approach to risk by its very nature is one that is fixing non-conformance and updating processes.</a:t>
            </a:r>
          </a:p>
          <a:p>
            <a:pPr>
              <a:lnSpc>
                <a:spcPct val="90000"/>
              </a:lnSpc>
            </a:pPr>
            <a:endParaRPr lang="en-GB" sz="1400" dirty="0"/>
          </a:p>
          <a:p>
            <a:pPr>
              <a:lnSpc>
                <a:spcPct val="90000"/>
              </a:lnSpc>
            </a:pPr>
            <a:r>
              <a:rPr lang="en-GB" sz="1400" dirty="0"/>
              <a:t>The focus of risk management should place emphasis on prevention through the use of a methodology and processes. </a:t>
            </a:r>
          </a:p>
          <a:p>
            <a:pPr>
              <a:lnSpc>
                <a:spcPct val="90000"/>
              </a:lnSpc>
            </a:pPr>
            <a:endParaRPr lang="en-GB" sz="1400" dirty="0"/>
          </a:p>
          <a:p>
            <a:pPr>
              <a:lnSpc>
                <a:spcPct val="90000"/>
              </a:lnSpc>
            </a:pPr>
            <a:r>
              <a:rPr lang="en-GB" sz="1400" dirty="0"/>
              <a:t>This approach requires two things:</a:t>
            </a:r>
          </a:p>
          <a:p>
            <a:pPr>
              <a:lnSpc>
                <a:spcPct val="90000"/>
              </a:lnSpc>
            </a:pPr>
            <a:endParaRPr lang="en-GB" sz="1400" dirty="0"/>
          </a:p>
          <a:p>
            <a:pPr>
              <a:lnSpc>
                <a:spcPct val="90000"/>
              </a:lnSpc>
            </a:pPr>
            <a:r>
              <a:rPr lang="en-GB" sz="1400" dirty="0"/>
              <a:t>    1. Processes with much more focus on planning and action management.</a:t>
            </a:r>
          </a:p>
          <a:p>
            <a:pPr>
              <a:lnSpc>
                <a:spcPct val="90000"/>
              </a:lnSpc>
            </a:pPr>
            <a:r>
              <a:rPr lang="en-GB" sz="1400" dirty="0"/>
              <a:t>    2. A culture where the whole organization understands risk and their part to play in its management</a:t>
            </a:r>
          </a:p>
          <a:p>
            <a:pPr>
              <a:lnSpc>
                <a:spcPct val="90000"/>
              </a:lnSpc>
            </a:pPr>
            <a:endParaRPr lang="en-GB" sz="1400" i="1" dirty="0"/>
          </a:p>
          <a:p>
            <a:pPr>
              <a:lnSpc>
                <a:spcPct val="90000"/>
              </a:lnSpc>
            </a:pPr>
            <a:r>
              <a:rPr lang="en-GB" sz="1400" i="1" dirty="0"/>
              <a:t>There is no better place to drive both of these characteristics than through the quality management system.</a:t>
            </a:r>
          </a:p>
        </p:txBody>
      </p:sp>
      <p:pic>
        <p:nvPicPr>
          <p:cNvPr id="7" name="Graphic 6" descr="Open Hand with Plant">
            <a:extLst>
              <a:ext uri="{FF2B5EF4-FFF2-40B4-BE49-F238E27FC236}">
                <a16:creationId xmlns:a16="http://schemas.microsoft.com/office/drawing/2014/main" id="{8FB7C7B8-88C9-8246-7A90-5FA26E1D87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213" y="2160015"/>
            <a:ext cx="3601212" cy="3601212"/>
          </a:xfrm>
          <a:prstGeom prst="rect">
            <a:avLst/>
          </a:prstGeom>
        </p:spPr>
      </p:pic>
      <p:grpSp>
        <p:nvGrpSpPr>
          <p:cNvPr id="12" name="Group 11">
            <a:extLst>
              <a:ext uri="{FF2B5EF4-FFF2-40B4-BE49-F238E27FC236}">
                <a16:creationId xmlns:a16="http://schemas.microsoft.com/office/drawing/2014/main" id="{97620302-BEE8-1447-8324-5F4178AA16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7">
              <a:extLst>
                <a:ext uri="{FF2B5EF4-FFF2-40B4-BE49-F238E27FC236}">
                  <a16:creationId xmlns:a16="http://schemas.microsoft.com/office/drawing/2014/main" id="{075332F5-EA0C-8B40-ADC9-D024EBD77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9">
              <a:extLst>
                <a:ext uri="{FF2B5EF4-FFF2-40B4-BE49-F238E27FC236}">
                  <a16:creationId xmlns:a16="http://schemas.microsoft.com/office/drawing/2014/main" id="{2619F114-DF39-F544-B487-5430D00E1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1">
              <a:extLst>
                <a:ext uri="{FF2B5EF4-FFF2-40B4-BE49-F238E27FC236}">
                  <a16:creationId xmlns:a16="http://schemas.microsoft.com/office/drawing/2014/main" id="{5CDF6368-32C4-A64F-8D2E-11DE400CD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2">
              <a:extLst>
                <a:ext uri="{FF2B5EF4-FFF2-40B4-BE49-F238E27FC236}">
                  <a16:creationId xmlns:a16="http://schemas.microsoft.com/office/drawing/2014/main" id="{148F19D8-49E5-0945-BC17-56044D43D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68C50EA3-7CF1-9542-A21D-5B3EBACC50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50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ED908-DB79-1A5C-8A4C-3E7523BCCE51}"/>
              </a:ext>
            </a:extLst>
          </p:cNvPr>
          <p:cNvSpPr>
            <a:spLocks noGrp="1"/>
          </p:cNvSpPr>
          <p:nvPr>
            <p:ph type="title"/>
          </p:nvPr>
        </p:nvSpPr>
        <p:spPr>
          <a:xfrm>
            <a:off x="565151" y="770890"/>
            <a:ext cx="4133560" cy="1268984"/>
          </a:xfrm>
        </p:spPr>
        <p:txBody>
          <a:bodyPr>
            <a:normAutofit/>
          </a:bodyPr>
          <a:lstStyle/>
          <a:p>
            <a:pPr>
              <a:lnSpc>
                <a:spcPct val="90000"/>
              </a:lnSpc>
            </a:pPr>
            <a:r>
              <a:rPr lang="en-GB" sz="2500" err="1"/>
              <a:t>Responsibity</a:t>
            </a:r>
            <a:r>
              <a:rPr lang="en-GB" sz="2500"/>
              <a:t> carry out of Risk Management in QMS</a:t>
            </a:r>
            <a:br>
              <a:rPr lang="en-GB" sz="2500"/>
            </a:br>
            <a:endParaRPr lang="en-GB" sz="2500"/>
          </a:p>
        </p:txBody>
      </p:sp>
      <p:sp>
        <p:nvSpPr>
          <p:cNvPr id="3" name="Content Placeholder 2">
            <a:extLst>
              <a:ext uri="{FF2B5EF4-FFF2-40B4-BE49-F238E27FC236}">
                <a16:creationId xmlns:a16="http://schemas.microsoft.com/office/drawing/2014/main" id="{F8AF95FB-255F-7239-2AEE-E16C62D35862}"/>
              </a:ext>
            </a:extLst>
          </p:cNvPr>
          <p:cNvSpPr>
            <a:spLocks noGrp="1"/>
          </p:cNvSpPr>
          <p:nvPr>
            <p:ph idx="1"/>
          </p:nvPr>
        </p:nvSpPr>
        <p:spPr>
          <a:xfrm>
            <a:off x="565151" y="2160016"/>
            <a:ext cx="4133560" cy="3601212"/>
          </a:xfrm>
        </p:spPr>
        <p:txBody>
          <a:bodyPr>
            <a:normAutofit/>
          </a:bodyPr>
          <a:lstStyle/>
          <a:p>
            <a:endParaRPr lang="en-GB" dirty="0"/>
          </a:p>
          <a:p>
            <a:r>
              <a:rPr lang="en-GB" dirty="0"/>
              <a:t>Everyone in the organization has some responsibility for managing risk. </a:t>
            </a:r>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risk&#10;&#10;Description automatically generated">
            <a:extLst>
              <a:ext uri="{FF2B5EF4-FFF2-40B4-BE49-F238E27FC236}">
                <a16:creationId xmlns:a16="http://schemas.microsoft.com/office/drawing/2014/main" id="{712869EA-0B2D-51CD-9346-5CCA3E74AC9E}"/>
              </a:ext>
            </a:extLst>
          </p:cNvPr>
          <p:cNvPicPr>
            <a:picLocks noChangeAspect="1"/>
          </p:cNvPicPr>
          <p:nvPr/>
        </p:nvPicPr>
        <p:blipFill rotWithShape="1">
          <a:blip r:embed="rId2"/>
          <a:srcRect l="4959" r="17244" b="1"/>
          <a:stretch/>
        </p:blipFill>
        <p:spPr>
          <a:xfrm>
            <a:off x="5263860" y="681645"/>
            <a:ext cx="6273249" cy="5486057"/>
          </a:xfrm>
          <a:prstGeom prst="rect">
            <a:avLst/>
          </a:prstGeom>
        </p:spPr>
      </p:pic>
      <p:grpSp>
        <p:nvGrpSpPr>
          <p:cNvPr id="13" name="Group 12">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4"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25002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11F7F67-0E6E-209C-B271-BC502CE3A621}"/>
              </a:ext>
            </a:extLst>
          </p:cNvPr>
          <p:cNvSpPr>
            <a:spLocks noGrp="1"/>
          </p:cNvSpPr>
          <p:nvPr>
            <p:ph type="title"/>
          </p:nvPr>
        </p:nvSpPr>
        <p:spPr>
          <a:xfrm>
            <a:off x="7493280" y="770890"/>
            <a:ext cx="4133560" cy="1268984"/>
          </a:xfrm>
        </p:spPr>
        <p:txBody>
          <a:bodyPr>
            <a:normAutofit/>
          </a:bodyPr>
          <a:lstStyle/>
          <a:p>
            <a:pPr>
              <a:lnSpc>
                <a:spcPct val="90000"/>
              </a:lnSpc>
            </a:pPr>
            <a:r>
              <a:rPr lang="en-GB" sz="2500" err="1"/>
              <a:t>Responsibity</a:t>
            </a:r>
            <a:r>
              <a:rPr lang="en-GB" sz="2500"/>
              <a:t> carry out of Risk Management in QMS</a:t>
            </a:r>
            <a:br>
              <a:rPr lang="en-GB" sz="2500"/>
            </a:br>
            <a:endParaRPr lang="en-GB" sz="2500"/>
          </a:p>
        </p:txBody>
      </p:sp>
      <p:sp>
        <p:nvSpPr>
          <p:cNvPr id="3" name="Content Placeholder 2">
            <a:extLst>
              <a:ext uri="{FF2B5EF4-FFF2-40B4-BE49-F238E27FC236}">
                <a16:creationId xmlns:a16="http://schemas.microsoft.com/office/drawing/2014/main" id="{66BB1A29-2F5A-1AEB-8165-26199AE974C6}"/>
              </a:ext>
            </a:extLst>
          </p:cNvPr>
          <p:cNvSpPr>
            <a:spLocks noGrp="1"/>
          </p:cNvSpPr>
          <p:nvPr>
            <p:ph idx="1"/>
          </p:nvPr>
        </p:nvSpPr>
        <p:spPr>
          <a:xfrm>
            <a:off x="7493280" y="2160016"/>
            <a:ext cx="4133560" cy="3601212"/>
          </a:xfrm>
        </p:spPr>
        <p:txBody>
          <a:bodyPr>
            <a:normAutofit/>
          </a:bodyPr>
          <a:lstStyle/>
          <a:p>
            <a:pPr>
              <a:lnSpc>
                <a:spcPct val="90000"/>
              </a:lnSpc>
            </a:pPr>
            <a:endParaRPr lang="en-GB" sz="1100" dirty="0"/>
          </a:p>
          <a:p>
            <a:pPr>
              <a:lnSpc>
                <a:spcPct val="90000"/>
              </a:lnSpc>
            </a:pPr>
            <a:r>
              <a:rPr lang="en-GB" sz="1100" b="1" i="1" dirty="0"/>
              <a:t>a) Leadership</a:t>
            </a:r>
          </a:p>
          <a:p>
            <a:pPr>
              <a:lnSpc>
                <a:spcPct val="90000"/>
              </a:lnSpc>
            </a:pPr>
            <a:endParaRPr lang="en-GB" sz="1100" dirty="0"/>
          </a:p>
          <a:p>
            <a:pPr>
              <a:lnSpc>
                <a:spcPct val="90000"/>
              </a:lnSpc>
            </a:pPr>
            <a:r>
              <a:rPr lang="en-GB" sz="1100" dirty="0"/>
              <a:t>While it’s true that everyone has a role to play in managing risk, leadership has a subsidiary task which is to ensure that the business is structured to manage risk and to enable its workforce to do it effectively.</a:t>
            </a:r>
          </a:p>
          <a:p>
            <a:pPr>
              <a:lnSpc>
                <a:spcPct val="90000"/>
              </a:lnSpc>
            </a:pPr>
            <a:endParaRPr lang="en-GB" sz="1100" dirty="0"/>
          </a:p>
          <a:p>
            <a:pPr>
              <a:lnSpc>
                <a:spcPct val="90000"/>
              </a:lnSpc>
            </a:pPr>
            <a:r>
              <a:rPr lang="en-GB" sz="1100" dirty="0"/>
              <a:t>These enablers include:</a:t>
            </a:r>
          </a:p>
          <a:p>
            <a:pPr marL="457200" indent="-457200">
              <a:lnSpc>
                <a:spcPct val="90000"/>
              </a:lnSpc>
              <a:buAutoNum type="arabicPeriod"/>
            </a:pPr>
            <a:r>
              <a:rPr lang="en-GB" sz="1100" b="1" dirty="0"/>
              <a:t>Strategy</a:t>
            </a:r>
            <a:r>
              <a:rPr lang="en-GB" sz="1100" dirty="0"/>
              <a:t> – The strategy must embedded within it an approach that seeks to identify and manage risk.</a:t>
            </a:r>
            <a:endParaRPr lang="ro-RO" sz="1100" dirty="0"/>
          </a:p>
          <a:p>
            <a:pPr marL="457200" indent="-457200">
              <a:lnSpc>
                <a:spcPct val="90000"/>
              </a:lnSpc>
              <a:buAutoNum type="arabicPeriod"/>
            </a:pPr>
            <a:r>
              <a:rPr lang="en-GB" sz="1100" b="1" dirty="0"/>
              <a:t>Resources</a:t>
            </a:r>
            <a:r>
              <a:rPr lang="en-GB" sz="1100" dirty="0"/>
              <a:t>: Funding for tools, people and systems to enable effective risk management</a:t>
            </a:r>
            <a:endParaRPr lang="ro-RO" sz="1100" dirty="0"/>
          </a:p>
          <a:p>
            <a:pPr marL="457200" indent="-457200">
              <a:lnSpc>
                <a:spcPct val="90000"/>
              </a:lnSpc>
              <a:buAutoNum type="arabicPeriod"/>
            </a:pPr>
            <a:r>
              <a:rPr lang="en-GB" sz="1100" b="1" dirty="0"/>
              <a:t>Communication</a:t>
            </a:r>
            <a:r>
              <a:rPr lang="en-GB" sz="1100" dirty="0"/>
              <a:t>: Clear, consistent organizational communication that explains how risk will be managed</a:t>
            </a:r>
          </a:p>
        </p:txBody>
      </p:sp>
      <p:pic>
        <p:nvPicPr>
          <p:cNvPr id="5" name="Picture 4" descr="A group of yellow figures and a red figure on the other side">
            <a:extLst>
              <a:ext uri="{FF2B5EF4-FFF2-40B4-BE49-F238E27FC236}">
                <a16:creationId xmlns:a16="http://schemas.microsoft.com/office/drawing/2014/main" id="{F6D48F04-B323-1650-BCE3-8C696DDC5861}"/>
              </a:ext>
            </a:extLst>
          </p:cNvPr>
          <p:cNvPicPr>
            <a:picLocks noChangeAspect="1"/>
          </p:cNvPicPr>
          <p:nvPr/>
        </p:nvPicPr>
        <p:blipFill rotWithShape="1">
          <a:blip r:embed="rId2"/>
          <a:srcRect l="32578" r="-2" b="-2"/>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29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009661-6D32-3C35-58D7-735ADCBC67B3}"/>
              </a:ext>
            </a:extLst>
          </p:cNvPr>
          <p:cNvSpPr>
            <a:spLocks noGrp="1"/>
          </p:cNvSpPr>
          <p:nvPr>
            <p:ph type="title"/>
          </p:nvPr>
        </p:nvSpPr>
        <p:spPr>
          <a:xfrm>
            <a:off x="7493280" y="770890"/>
            <a:ext cx="4133560" cy="1268984"/>
          </a:xfrm>
        </p:spPr>
        <p:txBody>
          <a:bodyPr>
            <a:normAutofit/>
          </a:bodyPr>
          <a:lstStyle/>
          <a:p>
            <a:pPr>
              <a:lnSpc>
                <a:spcPct val="90000"/>
              </a:lnSpc>
            </a:pPr>
            <a:r>
              <a:rPr lang="en-GB" sz="2500" err="1"/>
              <a:t>Responsibity</a:t>
            </a:r>
            <a:r>
              <a:rPr lang="en-GB" sz="2500"/>
              <a:t> carry out of Risk Management in QMS</a:t>
            </a:r>
            <a:br>
              <a:rPr lang="en-GB" sz="2500"/>
            </a:br>
            <a:endParaRPr lang="en-GB" sz="2500"/>
          </a:p>
        </p:txBody>
      </p:sp>
      <p:sp>
        <p:nvSpPr>
          <p:cNvPr id="3" name="Content Placeholder 2">
            <a:extLst>
              <a:ext uri="{FF2B5EF4-FFF2-40B4-BE49-F238E27FC236}">
                <a16:creationId xmlns:a16="http://schemas.microsoft.com/office/drawing/2014/main" id="{81E1614B-8459-D7A8-35E4-F0C9604A6526}"/>
              </a:ext>
            </a:extLst>
          </p:cNvPr>
          <p:cNvSpPr>
            <a:spLocks noGrp="1"/>
          </p:cNvSpPr>
          <p:nvPr>
            <p:ph idx="1"/>
          </p:nvPr>
        </p:nvSpPr>
        <p:spPr>
          <a:xfrm>
            <a:off x="7493280" y="2160016"/>
            <a:ext cx="4133560" cy="3601212"/>
          </a:xfrm>
        </p:spPr>
        <p:txBody>
          <a:bodyPr>
            <a:normAutofit/>
          </a:bodyPr>
          <a:lstStyle/>
          <a:p>
            <a:pPr>
              <a:lnSpc>
                <a:spcPct val="90000"/>
              </a:lnSpc>
            </a:pPr>
            <a:endParaRPr lang="en-GB" sz="2000" dirty="0"/>
          </a:p>
          <a:p>
            <a:pPr>
              <a:lnSpc>
                <a:spcPct val="90000"/>
              </a:lnSpc>
            </a:pPr>
            <a:r>
              <a:rPr lang="en-GB" sz="2000" b="1" i="1" dirty="0"/>
              <a:t>b) Quality:</a:t>
            </a:r>
          </a:p>
          <a:p>
            <a:pPr>
              <a:lnSpc>
                <a:spcPct val="90000"/>
              </a:lnSpc>
            </a:pPr>
            <a:endParaRPr lang="en-GB" sz="2000" dirty="0"/>
          </a:p>
          <a:p>
            <a:pPr>
              <a:lnSpc>
                <a:spcPct val="90000"/>
              </a:lnSpc>
            </a:pPr>
            <a:r>
              <a:rPr lang="en-GB" sz="2000" dirty="0"/>
              <a:t>Quality management has a specific role, ensuring that management systems, controls, policies, and procedures are structured and documented in such a way that risk management is effective.</a:t>
            </a:r>
          </a:p>
        </p:txBody>
      </p:sp>
      <p:pic>
        <p:nvPicPr>
          <p:cNvPr id="5" name="Picture 4" descr="Large skydiving group mid-air">
            <a:extLst>
              <a:ext uri="{FF2B5EF4-FFF2-40B4-BE49-F238E27FC236}">
                <a16:creationId xmlns:a16="http://schemas.microsoft.com/office/drawing/2014/main" id="{8404ECD4-9E7C-9981-854B-790ADFF7BBE6}"/>
              </a:ext>
            </a:extLst>
          </p:cNvPr>
          <p:cNvPicPr>
            <a:picLocks noChangeAspect="1"/>
          </p:cNvPicPr>
          <p:nvPr/>
        </p:nvPicPr>
        <p:blipFill rotWithShape="1">
          <a:blip r:embed="rId3"/>
          <a:srcRect l="16999" r="15831"/>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10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FD7C21A-F0C8-A309-F3FF-72F9B1BB8F2F}"/>
              </a:ext>
            </a:extLst>
          </p:cNvPr>
          <p:cNvSpPr>
            <a:spLocks noGrp="1"/>
          </p:cNvSpPr>
          <p:nvPr>
            <p:ph idx="1"/>
          </p:nvPr>
        </p:nvSpPr>
        <p:spPr>
          <a:xfrm>
            <a:off x="7493280" y="2160016"/>
            <a:ext cx="4133560" cy="3601212"/>
          </a:xfrm>
        </p:spPr>
        <p:txBody>
          <a:bodyPr>
            <a:normAutofit/>
          </a:bodyPr>
          <a:lstStyle/>
          <a:p>
            <a:pPr>
              <a:lnSpc>
                <a:spcPct val="90000"/>
              </a:lnSpc>
            </a:pPr>
            <a:r>
              <a:rPr lang="en-GB" sz="1300" dirty="0"/>
              <a:t>Risk management has a significant role in a business’s quality management system. </a:t>
            </a:r>
          </a:p>
          <a:p>
            <a:pPr>
              <a:lnSpc>
                <a:spcPct val="90000"/>
              </a:lnSpc>
            </a:pPr>
            <a:endParaRPr lang="en-GB" sz="1300" dirty="0"/>
          </a:p>
          <a:p>
            <a:pPr>
              <a:lnSpc>
                <a:spcPct val="90000"/>
              </a:lnSpc>
            </a:pPr>
            <a:r>
              <a:rPr lang="en-GB" sz="1300" dirty="0"/>
              <a:t>Effective risk management facilitates compliance and overall business effectiveness through forward-thinking processes and environment.</a:t>
            </a:r>
          </a:p>
          <a:p>
            <a:pPr>
              <a:lnSpc>
                <a:spcPct val="90000"/>
              </a:lnSpc>
            </a:pPr>
            <a:endParaRPr lang="en-GB" sz="1300" dirty="0"/>
          </a:p>
          <a:p>
            <a:pPr>
              <a:lnSpc>
                <a:spcPct val="90000"/>
              </a:lnSpc>
            </a:pPr>
            <a:r>
              <a:rPr lang="en-GB" sz="1300" dirty="0"/>
              <a:t>The result is a Quality Management System that generates an environment for excellence, innovation and competitive advantage.</a:t>
            </a:r>
            <a:endParaRPr lang="ro-RO" sz="1300" dirty="0"/>
          </a:p>
          <a:p>
            <a:pPr>
              <a:lnSpc>
                <a:spcPct val="90000"/>
              </a:lnSpc>
            </a:pPr>
            <a:r>
              <a:rPr lang="en-GB" sz="1300" dirty="0"/>
              <a:t>risk has a notable role within ISO9001</a:t>
            </a:r>
            <a:r>
              <a:rPr lang="ro-RO" sz="1300" dirty="0"/>
              <a:t> </a:t>
            </a:r>
            <a:r>
              <a:rPr lang="ro-RO" sz="1300" dirty="0">
                <a:hlinkClick r:id="rId3"/>
              </a:rPr>
              <a:t>https://www.tuvsud.com/ro-ro/servicii/certificarea-si-auditarea-sistemelor/iso-9001</a:t>
            </a:r>
            <a:r>
              <a:rPr lang="ro-RO" sz="1300" dirty="0"/>
              <a:t> </a:t>
            </a:r>
            <a:endParaRPr lang="en-GB" sz="1300" dirty="0"/>
          </a:p>
        </p:txBody>
      </p:sp>
      <p:pic>
        <p:nvPicPr>
          <p:cNvPr id="5" name="Picture 4" descr="Person holding a puzzle piece">
            <a:extLst>
              <a:ext uri="{FF2B5EF4-FFF2-40B4-BE49-F238E27FC236}">
                <a16:creationId xmlns:a16="http://schemas.microsoft.com/office/drawing/2014/main" id="{9D3E2868-D28A-3ABB-A2CE-AD6BA6FBF72F}"/>
              </a:ext>
            </a:extLst>
          </p:cNvPr>
          <p:cNvPicPr>
            <a:picLocks noChangeAspect="1"/>
          </p:cNvPicPr>
          <p:nvPr/>
        </p:nvPicPr>
        <p:blipFill rotWithShape="1">
          <a:blip r:embed="rId4"/>
          <a:srcRect l="15946" r="15620" b="-1"/>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78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31F67-91D1-DE53-1C41-4AA74BCFF763}"/>
              </a:ext>
            </a:extLst>
          </p:cNvPr>
          <p:cNvSpPr>
            <a:spLocks noGrp="1"/>
          </p:cNvSpPr>
          <p:nvPr>
            <p:ph type="title"/>
          </p:nvPr>
        </p:nvSpPr>
        <p:spPr>
          <a:xfrm>
            <a:off x="565150" y="770890"/>
            <a:ext cx="7335835" cy="1268984"/>
          </a:xfrm>
        </p:spPr>
        <p:txBody>
          <a:bodyPr>
            <a:normAutofit/>
          </a:bodyPr>
          <a:lstStyle/>
          <a:p>
            <a:pPr>
              <a:lnSpc>
                <a:spcPct val="90000"/>
              </a:lnSpc>
            </a:pPr>
            <a:r>
              <a:rPr lang="en-GB" sz="2800" err="1"/>
              <a:t>Responsibity</a:t>
            </a:r>
            <a:r>
              <a:rPr lang="en-GB" sz="2800"/>
              <a:t> carry out of Risk Management in QMS</a:t>
            </a:r>
            <a:br>
              <a:rPr lang="en-GB" sz="2800"/>
            </a:br>
            <a:endParaRPr lang="en-GB" sz="2800"/>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CA12083-F7CA-9F05-7CED-1680DE00084D}"/>
              </a:ext>
            </a:extLst>
          </p:cNvPr>
          <p:cNvGraphicFramePr>
            <a:graphicFrameLocks noGrp="1"/>
          </p:cNvGraphicFramePr>
          <p:nvPr>
            <p:ph idx="1"/>
            <p:extLst>
              <p:ext uri="{D42A27DB-BD31-4B8C-83A1-F6EECF244321}">
                <p14:modId xmlns:p14="http://schemas.microsoft.com/office/powerpoint/2010/main" val="727187264"/>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850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571C1-00CD-F655-06E6-958E2BA05573}"/>
              </a:ext>
            </a:extLst>
          </p:cNvPr>
          <p:cNvSpPr>
            <a:spLocks noGrp="1"/>
          </p:cNvSpPr>
          <p:nvPr>
            <p:ph type="title"/>
          </p:nvPr>
        </p:nvSpPr>
        <p:spPr>
          <a:xfrm>
            <a:off x="565151" y="770890"/>
            <a:ext cx="4133559" cy="1268984"/>
          </a:xfrm>
        </p:spPr>
        <p:txBody>
          <a:bodyPr>
            <a:normAutofit/>
          </a:bodyPr>
          <a:lstStyle/>
          <a:p>
            <a:pPr>
              <a:lnSpc>
                <a:spcPct val="90000"/>
              </a:lnSpc>
            </a:pPr>
            <a:r>
              <a:rPr lang="en-GB" sz="2800" dirty="0"/>
              <a:t>Benefits of Risk Management in a QMS</a:t>
            </a:r>
            <a:br>
              <a:rPr lang="en-GB" sz="2800" dirty="0"/>
            </a:br>
            <a:endParaRPr lang="en-GB" sz="2800" dirty="0"/>
          </a:p>
        </p:txBody>
      </p:sp>
      <p:sp>
        <p:nvSpPr>
          <p:cNvPr id="3" name="Content Placeholder 2">
            <a:extLst>
              <a:ext uri="{FF2B5EF4-FFF2-40B4-BE49-F238E27FC236}">
                <a16:creationId xmlns:a16="http://schemas.microsoft.com/office/drawing/2014/main" id="{A2E62D64-8319-5514-8D24-8E7FCEFD770F}"/>
              </a:ext>
            </a:extLst>
          </p:cNvPr>
          <p:cNvSpPr>
            <a:spLocks noGrp="1"/>
          </p:cNvSpPr>
          <p:nvPr>
            <p:ph idx="1"/>
          </p:nvPr>
        </p:nvSpPr>
        <p:spPr>
          <a:xfrm>
            <a:off x="565151" y="2160016"/>
            <a:ext cx="4133559" cy="3601212"/>
          </a:xfrm>
        </p:spPr>
        <p:txBody>
          <a:bodyPr>
            <a:normAutofit/>
          </a:bodyPr>
          <a:lstStyle/>
          <a:p>
            <a:pPr>
              <a:lnSpc>
                <a:spcPct val="90000"/>
              </a:lnSpc>
            </a:pPr>
            <a:endParaRPr lang="en-GB" sz="1300"/>
          </a:p>
          <a:p>
            <a:pPr>
              <a:lnSpc>
                <a:spcPct val="90000"/>
              </a:lnSpc>
            </a:pPr>
            <a:r>
              <a:rPr lang="en-GB" sz="1300"/>
              <a:t>There are several clear benefits of integrating risk management into QMS; </a:t>
            </a:r>
          </a:p>
          <a:p>
            <a:pPr>
              <a:lnSpc>
                <a:spcPct val="90000"/>
              </a:lnSpc>
            </a:pPr>
            <a:r>
              <a:rPr lang="en-GB" sz="1300"/>
              <a:t>These include the following:</a:t>
            </a:r>
          </a:p>
          <a:p>
            <a:pPr>
              <a:lnSpc>
                <a:spcPct val="90000"/>
              </a:lnSpc>
            </a:pPr>
            <a:endParaRPr lang="en-GB" sz="1300"/>
          </a:p>
          <a:p>
            <a:pPr>
              <a:lnSpc>
                <a:spcPct val="90000"/>
              </a:lnSpc>
            </a:pPr>
            <a:r>
              <a:rPr lang="en-GB" sz="1300"/>
              <a:t>    Compliance</a:t>
            </a:r>
          </a:p>
          <a:p>
            <a:pPr>
              <a:lnSpc>
                <a:spcPct val="90000"/>
              </a:lnSpc>
            </a:pPr>
            <a:r>
              <a:rPr lang="en-GB" sz="1300"/>
              <a:t>    Capturing risks before they become issues </a:t>
            </a:r>
          </a:p>
          <a:p>
            <a:pPr>
              <a:lnSpc>
                <a:spcPct val="90000"/>
              </a:lnSpc>
            </a:pPr>
            <a:r>
              <a:rPr lang="en-GB" sz="1300"/>
              <a:t>    Contributes to improving Quality</a:t>
            </a:r>
          </a:p>
          <a:p>
            <a:pPr>
              <a:lnSpc>
                <a:spcPct val="90000"/>
              </a:lnSpc>
            </a:pPr>
            <a:r>
              <a:rPr lang="en-GB" sz="1300"/>
              <a:t>    Helps reduce costs by avoiding the expenditure of fixing issues that arise as a result of not stopping them before they happen</a:t>
            </a:r>
          </a:p>
          <a:p>
            <a:pPr>
              <a:lnSpc>
                <a:spcPct val="90000"/>
              </a:lnSpc>
            </a:pPr>
            <a:r>
              <a:rPr lang="en-GB" sz="1300"/>
              <a:t>    Involves the whole organization</a:t>
            </a:r>
          </a:p>
        </p:txBody>
      </p:sp>
      <p:pic>
        <p:nvPicPr>
          <p:cNvPr id="7" name="Graphic 6" descr="Warning">
            <a:extLst>
              <a:ext uri="{FF2B5EF4-FFF2-40B4-BE49-F238E27FC236}">
                <a16:creationId xmlns:a16="http://schemas.microsoft.com/office/drawing/2014/main" id="{53B0D7A5-28CA-38C8-7273-B7DF30A8C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8823" y="681645"/>
            <a:ext cx="5486059" cy="5486059"/>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75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A4BD021-9E3A-1B6B-67A0-5455D23F9B7E}"/>
              </a:ext>
            </a:extLst>
          </p:cNvPr>
          <p:cNvSpPr>
            <a:spLocks noGrp="1"/>
          </p:cNvSpPr>
          <p:nvPr>
            <p:ph type="title"/>
          </p:nvPr>
        </p:nvSpPr>
        <p:spPr>
          <a:xfrm>
            <a:off x="7493280" y="770890"/>
            <a:ext cx="4133560" cy="1268984"/>
          </a:xfrm>
        </p:spPr>
        <p:txBody>
          <a:bodyPr>
            <a:normAutofit/>
          </a:bodyPr>
          <a:lstStyle/>
          <a:p>
            <a:pPr>
              <a:lnSpc>
                <a:spcPct val="90000"/>
              </a:lnSpc>
            </a:pPr>
            <a:r>
              <a:rPr lang="en-GB" sz="2800"/>
              <a:t>Issues with Risk Management in a QMS</a:t>
            </a:r>
            <a:br>
              <a:rPr lang="en-GB" sz="2800"/>
            </a:br>
            <a:endParaRPr lang="en-GB" sz="2800"/>
          </a:p>
        </p:txBody>
      </p:sp>
      <p:sp>
        <p:nvSpPr>
          <p:cNvPr id="3" name="Content Placeholder 2">
            <a:extLst>
              <a:ext uri="{FF2B5EF4-FFF2-40B4-BE49-F238E27FC236}">
                <a16:creationId xmlns:a16="http://schemas.microsoft.com/office/drawing/2014/main" id="{CF5AB763-180D-FFDC-C118-9C9016B022B0}"/>
              </a:ext>
            </a:extLst>
          </p:cNvPr>
          <p:cNvSpPr>
            <a:spLocks noGrp="1"/>
          </p:cNvSpPr>
          <p:nvPr>
            <p:ph idx="1"/>
          </p:nvPr>
        </p:nvSpPr>
        <p:spPr>
          <a:xfrm>
            <a:off x="6927163" y="2160016"/>
            <a:ext cx="5000677" cy="3821632"/>
          </a:xfrm>
        </p:spPr>
        <p:txBody>
          <a:bodyPr>
            <a:normAutofit/>
          </a:bodyPr>
          <a:lstStyle/>
          <a:p>
            <a:pPr>
              <a:lnSpc>
                <a:spcPct val="90000"/>
              </a:lnSpc>
            </a:pPr>
            <a:endParaRPr lang="en-GB" sz="1500" dirty="0"/>
          </a:p>
          <a:p>
            <a:pPr marL="0" indent="0">
              <a:lnSpc>
                <a:spcPct val="90000"/>
              </a:lnSpc>
              <a:buNone/>
            </a:pPr>
            <a:r>
              <a:rPr lang="en-GB" sz="1500" dirty="0"/>
              <a:t>Issues associated with integrating risk management into a QMS include</a:t>
            </a:r>
          </a:p>
          <a:p>
            <a:pPr>
              <a:lnSpc>
                <a:spcPct val="90000"/>
              </a:lnSpc>
            </a:pPr>
            <a:endParaRPr lang="en-GB" sz="1500" dirty="0"/>
          </a:p>
          <a:p>
            <a:pPr marL="0" indent="0">
              <a:lnSpc>
                <a:spcPct val="90000"/>
              </a:lnSpc>
              <a:buNone/>
            </a:pPr>
            <a:r>
              <a:rPr lang="en-GB" sz="1500" dirty="0"/>
              <a:t>The business fails to communicate methods, policies and processes to business</a:t>
            </a:r>
            <a:r>
              <a:rPr lang="ro-RO" sz="1500" dirty="0"/>
              <a:t>:</a:t>
            </a:r>
            <a:endParaRPr lang="en-GB" sz="1500" dirty="0"/>
          </a:p>
          <a:p>
            <a:pPr>
              <a:lnSpc>
                <a:spcPct val="90000"/>
              </a:lnSpc>
            </a:pPr>
            <a:r>
              <a:rPr lang="en-GB" sz="1500" dirty="0"/>
              <a:t>    Ineffective processes (i.e. without evaluation steps)</a:t>
            </a:r>
          </a:p>
          <a:p>
            <a:pPr>
              <a:lnSpc>
                <a:spcPct val="90000"/>
              </a:lnSpc>
            </a:pPr>
            <a:r>
              <a:rPr lang="en-GB" sz="1500" dirty="0"/>
              <a:t>    Not resourced effectively</a:t>
            </a:r>
          </a:p>
          <a:p>
            <a:pPr>
              <a:lnSpc>
                <a:spcPct val="90000"/>
              </a:lnSpc>
            </a:pPr>
            <a:r>
              <a:rPr lang="en-GB" sz="1500" dirty="0"/>
              <a:t>    Forgetting 3rd party processes and interfaces during implementation</a:t>
            </a:r>
          </a:p>
          <a:p>
            <a:pPr>
              <a:lnSpc>
                <a:spcPct val="90000"/>
              </a:lnSpc>
            </a:pPr>
            <a:r>
              <a:rPr lang="en-GB" sz="1500" dirty="0"/>
              <a:t>    Poor levels of workforce training</a:t>
            </a:r>
          </a:p>
        </p:txBody>
      </p:sp>
      <p:pic>
        <p:nvPicPr>
          <p:cNvPr id="5" name="Picture 4" descr="Digital numbers art">
            <a:extLst>
              <a:ext uri="{FF2B5EF4-FFF2-40B4-BE49-F238E27FC236}">
                <a16:creationId xmlns:a16="http://schemas.microsoft.com/office/drawing/2014/main" id="{620DEBC2-1B25-EB8F-F1AD-F580C5A2514E}"/>
              </a:ext>
            </a:extLst>
          </p:cNvPr>
          <p:cNvPicPr>
            <a:picLocks noChangeAspect="1"/>
          </p:cNvPicPr>
          <p:nvPr/>
        </p:nvPicPr>
        <p:blipFill rotWithShape="1">
          <a:blip r:embed="rId3"/>
          <a:srcRect l="4302" r="28274" b="-2"/>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83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6E52B0-3D11-3707-02CF-31B62774FBAB}"/>
              </a:ext>
            </a:extLst>
          </p:cNvPr>
          <p:cNvSpPr>
            <a:spLocks noGrp="1"/>
          </p:cNvSpPr>
          <p:nvPr>
            <p:ph type="title"/>
          </p:nvPr>
        </p:nvSpPr>
        <p:spPr>
          <a:xfrm>
            <a:off x="565151" y="770889"/>
            <a:ext cx="4133560" cy="3395469"/>
          </a:xfrm>
        </p:spPr>
        <p:txBody>
          <a:bodyPr>
            <a:normAutofit/>
          </a:bodyPr>
          <a:lstStyle/>
          <a:p>
            <a:r>
              <a:rPr lang="en-GB"/>
              <a:t>Conclusions</a:t>
            </a:r>
            <a:br>
              <a:rPr lang="en-GB"/>
            </a:br>
            <a:endParaRPr lang="en-GB" dirty="0"/>
          </a:p>
        </p:txBody>
      </p:sp>
      <p:cxnSp>
        <p:nvCxnSpPr>
          <p:cNvPr id="11" name="Straight Connector 10">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EC9B57A-C067-063C-A0C9-F57167251879}"/>
              </a:ext>
            </a:extLst>
          </p:cNvPr>
          <p:cNvGraphicFramePr>
            <a:graphicFrameLocks noGrp="1"/>
          </p:cNvGraphicFramePr>
          <p:nvPr>
            <p:ph idx="1"/>
            <p:extLst>
              <p:ext uri="{D42A27DB-BD31-4B8C-83A1-F6EECF244321}">
                <p14:modId xmlns:p14="http://schemas.microsoft.com/office/powerpoint/2010/main" val="1317239090"/>
              </p:ext>
            </p:extLst>
          </p:nvPr>
        </p:nvGraphicFramePr>
        <p:xfrm>
          <a:off x="3728720" y="223521"/>
          <a:ext cx="8178800" cy="6049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223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73312-D618-F8CB-B0C1-47C4C3AF5ABF}"/>
              </a:ext>
            </a:extLst>
          </p:cNvPr>
          <p:cNvSpPr>
            <a:spLocks noGrp="1"/>
          </p:cNvSpPr>
          <p:nvPr>
            <p:ph type="title"/>
          </p:nvPr>
        </p:nvSpPr>
        <p:spPr>
          <a:xfrm>
            <a:off x="565150" y="2485898"/>
            <a:ext cx="3608387" cy="3395472"/>
          </a:xfrm>
        </p:spPr>
        <p:txBody>
          <a:bodyPr anchor="b">
            <a:normAutofit/>
          </a:bodyPr>
          <a:lstStyle/>
          <a:p>
            <a:r>
              <a:rPr lang="ro-RO" dirty="0"/>
              <a:t>AGENDA</a:t>
            </a:r>
            <a:endParaRPr lang="en-GB" dirty="0"/>
          </a:p>
        </p:txBody>
      </p:sp>
      <p:grpSp>
        <p:nvGrpSpPr>
          <p:cNvPr id="11" name="Group 10">
            <a:extLst>
              <a:ext uri="{FF2B5EF4-FFF2-40B4-BE49-F238E27FC236}">
                <a16:creationId xmlns:a16="http://schemas.microsoft.com/office/drawing/2014/main" id="{05ADD15B-C747-D340-BF8A-A1DD2A6A9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53">
              <a:extLst>
                <a:ext uri="{FF2B5EF4-FFF2-40B4-BE49-F238E27FC236}">
                  <a16:creationId xmlns:a16="http://schemas.microsoft.com/office/drawing/2014/main" id="{0B0B662E-0152-FD4E-B468-3F3593C15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55">
              <a:extLst>
                <a:ext uri="{FF2B5EF4-FFF2-40B4-BE49-F238E27FC236}">
                  <a16:creationId xmlns:a16="http://schemas.microsoft.com/office/drawing/2014/main" id="{81BFFC99-6B9D-F240-BD39-160F4C573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57">
              <a:extLst>
                <a:ext uri="{FF2B5EF4-FFF2-40B4-BE49-F238E27FC236}">
                  <a16:creationId xmlns:a16="http://schemas.microsoft.com/office/drawing/2014/main" id="{4DC6AEB9-EEFF-D243-AEE2-42D0F9E53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8">
              <a:extLst>
                <a:ext uri="{FF2B5EF4-FFF2-40B4-BE49-F238E27FC236}">
                  <a16:creationId xmlns:a16="http://schemas.microsoft.com/office/drawing/2014/main" id="{D89DA958-651D-0049-A549-A9D22E494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1FE039F1-6D47-C642-B506-452A83B0A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EDA111A-7643-E2BD-5D30-AB903EBC61C6}"/>
              </a:ext>
            </a:extLst>
          </p:cNvPr>
          <p:cNvGraphicFramePr>
            <a:graphicFrameLocks noGrp="1"/>
          </p:cNvGraphicFramePr>
          <p:nvPr>
            <p:ph idx="1"/>
            <p:extLst>
              <p:ext uri="{D42A27DB-BD31-4B8C-83A1-F6EECF244321}">
                <p14:modId xmlns:p14="http://schemas.microsoft.com/office/powerpoint/2010/main" val="3506030492"/>
              </p:ext>
            </p:extLst>
          </p:nvPr>
        </p:nvGraphicFramePr>
        <p:xfrm>
          <a:off x="5224243" y="685667"/>
          <a:ext cx="6316267" cy="5077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66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5EA9E-7EB2-E040-DF61-2DC4EC722722}"/>
              </a:ext>
            </a:extLst>
          </p:cNvPr>
          <p:cNvSpPr>
            <a:spLocks noGrp="1"/>
          </p:cNvSpPr>
          <p:nvPr>
            <p:ph type="title"/>
          </p:nvPr>
        </p:nvSpPr>
        <p:spPr>
          <a:xfrm>
            <a:off x="565150" y="770890"/>
            <a:ext cx="7335835" cy="1268984"/>
          </a:xfrm>
        </p:spPr>
        <p:txBody>
          <a:bodyPr>
            <a:normAutofit/>
          </a:bodyPr>
          <a:lstStyle/>
          <a:p>
            <a:pPr>
              <a:lnSpc>
                <a:spcPct val="90000"/>
              </a:lnSpc>
            </a:pPr>
            <a:r>
              <a:rPr lang="en-GB" sz="2800" b="0" i="0" dirty="0"/>
              <a:t>Risk Management in a Quality Management System</a:t>
            </a:r>
            <a:br>
              <a:rPr lang="en-US" sz="2800" dirty="0"/>
            </a:br>
            <a:endParaRPr lang="en-GB" sz="2800" dirty="0"/>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AA06ADB-7D88-29BA-60F2-21F1EC720969}"/>
              </a:ext>
            </a:extLst>
          </p:cNvPr>
          <p:cNvGraphicFramePr>
            <a:graphicFrameLocks noGrp="1"/>
          </p:cNvGraphicFramePr>
          <p:nvPr>
            <p:ph idx="1"/>
            <p:extLst>
              <p:ext uri="{D42A27DB-BD31-4B8C-83A1-F6EECF244321}">
                <p14:modId xmlns:p14="http://schemas.microsoft.com/office/powerpoint/2010/main" val="3049072225"/>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387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3F7-5527-108F-0390-D6AC23F81C9C}"/>
              </a:ext>
            </a:extLst>
          </p:cNvPr>
          <p:cNvSpPr>
            <a:spLocks noGrp="1"/>
          </p:cNvSpPr>
          <p:nvPr>
            <p:ph type="title"/>
          </p:nvPr>
        </p:nvSpPr>
        <p:spPr/>
        <p:txBody>
          <a:bodyPr>
            <a:normAutofit fontScale="90000"/>
          </a:bodyPr>
          <a:lstStyle/>
          <a:p>
            <a:r>
              <a:rPr lang="en-GB" sz="4000" b="0" i="0" dirty="0"/>
              <a:t>Risk Management in a Quality Management System</a:t>
            </a:r>
            <a:endParaRPr lang="en-GB" dirty="0"/>
          </a:p>
        </p:txBody>
      </p:sp>
      <p:sp>
        <p:nvSpPr>
          <p:cNvPr id="3" name="Content Placeholder 2">
            <a:extLst>
              <a:ext uri="{FF2B5EF4-FFF2-40B4-BE49-F238E27FC236}">
                <a16:creationId xmlns:a16="http://schemas.microsoft.com/office/drawing/2014/main" id="{EFC6DEF8-1636-C18C-668A-5CA7F2CA8B8D}"/>
              </a:ext>
            </a:extLst>
          </p:cNvPr>
          <p:cNvSpPr>
            <a:spLocks noGrp="1"/>
          </p:cNvSpPr>
          <p:nvPr>
            <p:ph idx="1"/>
          </p:nvPr>
        </p:nvSpPr>
        <p:spPr/>
        <p:txBody>
          <a:bodyPr>
            <a:normAutofit fontScale="62500" lnSpcReduction="20000"/>
          </a:bodyPr>
          <a:lstStyle/>
          <a:p>
            <a:r>
              <a:rPr lang="en-GB" dirty="0"/>
              <a:t>Risk management and Quality Management systems have always interrelated</a:t>
            </a:r>
          </a:p>
          <a:p>
            <a:endParaRPr lang="en-GB" dirty="0"/>
          </a:p>
          <a:p>
            <a:r>
              <a:rPr lang="en-GB" dirty="0"/>
              <a:t>Over the years, as ISO9001 has evolved, risk has developed from being heavily suggested to implicit with an expectation that risk management is embedded within your management system.</a:t>
            </a:r>
          </a:p>
          <a:p>
            <a:endParaRPr lang="en-GB" dirty="0"/>
          </a:p>
          <a:p>
            <a:r>
              <a:rPr lang="en-GB" dirty="0"/>
              <a:t>ISO9001 aims to make the identification and management of risk a natural part of an organization’s approach.</a:t>
            </a:r>
          </a:p>
          <a:p>
            <a:endParaRPr lang="en-GB" dirty="0"/>
          </a:p>
          <a:p>
            <a:r>
              <a:rPr lang="en-GB" dirty="0"/>
              <a:t>Quality Management System should facilitate the identification of both risks and opportunities in an end-to-end fashion rather than merely certain functional areas and cover areas with respect to improved decision-making, effectiveness and planning of the management system.</a:t>
            </a:r>
          </a:p>
        </p:txBody>
      </p:sp>
    </p:spTree>
    <p:extLst>
      <p:ext uri="{BB962C8B-B14F-4D97-AF65-F5344CB8AC3E}">
        <p14:creationId xmlns:p14="http://schemas.microsoft.com/office/powerpoint/2010/main" val="330065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30AF2C6-44E0-2B53-3877-F6D64751BC0C}"/>
              </a:ext>
            </a:extLst>
          </p:cNvPr>
          <p:cNvSpPr>
            <a:spLocks noGrp="1"/>
          </p:cNvSpPr>
          <p:nvPr>
            <p:ph type="title"/>
          </p:nvPr>
        </p:nvSpPr>
        <p:spPr>
          <a:xfrm>
            <a:off x="7493280" y="770890"/>
            <a:ext cx="4133560" cy="1268984"/>
          </a:xfrm>
        </p:spPr>
        <p:txBody>
          <a:bodyPr>
            <a:normAutofit/>
          </a:bodyPr>
          <a:lstStyle/>
          <a:p>
            <a:pPr>
              <a:lnSpc>
                <a:spcPct val="90000"/>
              </a:lnSpc>
            </a:pPr>
            <a:r>
              <a:rPr lang="en-GB" sz="2800" b="0" i="0" dirty="0"/>
              <a:t>Risk Management in a Quality Management System</a:t>
            </a:r>
            <a:endParaRPr lang="en-GB" sz="2800" dirty="0"/>
          </a:p>
        </p:txBody>
      </p:sp>
      <p:sp>
        <p:nvSpPr>
          <p:cNvPr id="3" name="Content Placeholder 2">
            <a:extLst>
              <a:ext uri="{FF2B5EF4-FFF2-40B4-BE49-F238E27FC236}">
                <a16:creationId xmlns:a16="http://schemas.microsoft.com/office/drawing/2014/main" id="{96C20533-FE41-FE47-045C-5AEF8EA2D65D}"/>
              </a:ext>
            </a:extLst>
          </p:cNvPr>
          <p:cNvSpPr>
            <a:spLocks noGrp="1"/>
          </p:cNvSpPr>
          <p:nvPr>
            <p:ph idx="1"/>
          </p:nvPr>
        </p:nvSpPr>
        <p:spPr>
          <a:xfrm>
            <a:off x="7493280" y="2160016"/>
            <a:ext cx="4133560" cy="3601212"/>
          </a:xfrm>
        </p:spPr>
        <p:txBody>
          <a:bodyPr>
            <a:normAutofit/>
          </a:bodyPr>
          <a:lstStyle/>
          <a:p>
            <a:pPr>
              <a:lnSpc>
                <a:spcPct val="90000"/>
              </a:lnSpc>
            </a:pPr>
            <a:r>
              <a:rPr lang="en-GB" sz="1500" dirty="0"/>
              <a:t>Risk management and risk-based systems peppered throughout ISO 9001</a:t>
            </a:r>
            <a:r>
              <a:rPr lang="ro-RO" sz="1500" dirty="0"/>
              <a:t> (Quality Management)</a:t>
            </a:r>
            <a:r>
              <a:rPr lang="en-GB" sz="1500" dirty="0"/>
              <a:t> clauses; these include:</a:t>
            </a:r>
          </a:p>
          <a:p>
            <a:pPr>
              <a:lnSpc>
                <a:spcPct val="90000"/>
              </a:lnSpc>
            </a:pPr>
            <a:r>
              <a:rPr lang="en-GB" sz="1500" dirty="0"/>
              <a:t>    Clause 4 Context of organization</a:t>
            </a:r>
          </a:p>
          <a:p>
            <a:pPr>
              <a:lnSpc>
                <a:spcPct val="90000"/>
              </a:lnSpc>
            </a:pPr>
            <a:r>
              <a:rPr lang="en-GB" sz="1500" dirty="0"/>
              <a:t>    Clause 5 Leadership</a:t>
            </a:r>
            <a:r>
              <a:rPr lang="ro-RO" sz="1500" dirty="0"/>
              <a:t> - includes Promote risk-based thinking</a:t>
            </a:r>
            <a:endParaRPr lang="en-GB" sz="1500" dirty="0"/>
          </a:p>
          <a:p>
            <a:pPr>
              <a:lnSpc>
                <a:spcPct val="90000"/>
              </a:lnSpc>
            </a:pPr>
            <a:r>
              <a:rPr lang="en-GB" sz="1500" dirty="0"/>
              <a:t>    Clause 6: Planning</a:t>
            </a:r>
            <a:r>
              <a:rPr lang="ro-RO" sz="1500" dirty="0"/>
              <a:t> - </a:t>
            </a:r>
            <a:r>
              <a:rPr lang="en-GB" sz="1500" dirty="0"/>
              <a:t>includes Actions to Address Risks and opportunities</a:t>
            </a:r>
          </a:p>
          <a:p>
            <a:pPr>
              <a:lnSpc>
                <a:spcPct val="90000"/>
              </a:lnSpc>
            </a:pPr>
            <a:r>
              <a:rPr lang="en-GB" sz="1500" dirty="0"/>
              <a:t>    Clause 8 Operation</a:t>
            </a:r>
          </a:p>
          <a:p>
            <a:pPr>
              <a:lnSpc>
                <a:spcPct val="90000"/>
              </a:lnSpc>
            </a:pPr>
            <a:r>
              <a:rPr lang="en-GB" sz="1500" dirty="0"/>
              <a:t>    Clause 9 Performance Evaluation</a:t>
            </a:r>
            <a:r>
              <a:rPr lang="ro-RO" sz="1500" dirty="0"/>
              <a:t>  - </a:t>
            </a:r>
            <a:r>
              <a:rPr lang="en-GB" sz="1500" dirty="0"/>
              <a:t>includes evaluating and reviewing the effectiveness of actions on risk.</a:t>
            </a:r>
          </a:p>
        </p:txBody>
      </p:sp>
      <p:pic>
        <p:nvPicPr>
          <p:cNvPr id="5" name="Picture 4" descr="A group of people discussing something&#10;&#10;Description automatically generated">
            <a:extLst>
              <a:ext uri="{FF2B5EF4-FFF2-40B4-BE49-F238E27FC236}">
                <a16:creationId xmlns:a16="http://schemas.microsoft.com/office/drawing/2014/main" id="{75EDFF00-096D-9C00-DDCB-7BB62E7126BA}"/>
              </a:ext>
            </a:extLst>
          </p:cNvPr>
          <p:cNvPicPr>
            <a:picLocks noChangeAspect="1"/>
          </p:cNvPicPr>
          <p:nvPr/>
        </p:nvPicPr>
        <p:blipFill rotWithShape="1">
          <a:blip r:embed="rId3"/>
          <a:srcRect l="10612" r="32571"/>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55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1906C-B907-4514-26B9-D1194FB7788A}"/>
              </a:ext>
            </a:extLst>
          </p:cNvPr>
          <p:cNvSpPr>
            <a:spLocks noGrp="1"/>
          </p:cNvSpPr>
          <p:nvPr>
            <p:ph type="title"/>
          </p:nvPr>
        </p:nvSpPr>
        <p:spPr>
          <a:xfrm>
            <a:off x="565150" y="770890"/>
            <a:ext cx="7335835" cy="1268984"/>
          </a:xfrm>
        </p:spPr>
        <p:txBody>
          <a:bodyPr>
            <a:normAutofit/>
          </a:bodyPr>
          <a:lstStyle/>
          <a:p>
            <a:pPr>
              <a:lnSpc>
                <a:spcPct val="90000"/>
              </a:lnSpc>
            </a:pPr>
            <a:r>
              <a:rPr lang="en-GB" sz="3400" b="0" i="0"/>
              <a:t>Risk Management in a Quality Management System</a:t>
            </a:r>
            <a:r>
              <a:rPr lang="ro-RO" sz="3400" b="0" i="0"/>
              <a:t> - conclusions</a:t>
            </a:r>
            <a:endParaRPr lang="en-GB" sz="3400"/>
          </a:p>
        </p:txBody>
      </p:sp>
      <p:cxnSp>
        <p:nvCxnSpPr>
          <p:cNvPr id="11" name="Straight Connector 10">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1322A25-C8E5-C62C-6520-0A5AE14DA1EB}"/>
              </a:ext>
            </a:extLst>
          </p:cNvPr>
          <p:cNvGraphicFramePr>
            <a:graphicFrameLocks noGrp="1"/>
          </p:cNvGraphicFramePr>
          <p:nvPr>
            <p:ph idx="1"/>
            <p:extLst>
              <p:ext uri="{D42A27DB-BD31-4B8C-83A1-F6EECF244321}">
                <p14:modId xmlns:p14="http://schemas.microsoft.com/office/powerpoint/2010/main" val="3470037105"/>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2507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23DC653-C214-6FE2-E3B8-271968205AD8}"/>
              </a:ext>
            </a:extLst>
          </p:cNvPr>
          <p:cNvSpPr>
            <a:spLocks noGrp="1"/>
          </p:cNvSpPr>
          <p:nvPr>
            <p:ph type="title"/>
          </p:nvPr>
        </p:nvSpPr>
        <p:spPr>
          <a:xfrm>
            <a:off x="7493280" y="770890"/>
            <a:ext cx="4133560" cy="1268984"/>
          </a:xfrm>
        </p:spPr>
        <p:txBody>
          <a:bodyPr>
            <a:normAutofit/>
          </a:bodyPr>
          <a:lstStyle/>
          <a:p>
            <a:pPr>
              <a:lnSpc>
                <a:spcPct val="90000"/>
              </a:lnSpc>
            </a:pPr>
            <a:r>
              <a:rPr lang="en-GB" sz="2200"/>
              <a:t>Common characteristics of risk management in a QMS</a:t>
            </a:r>
            <a:br>
              <a:rPr lang="en-GB" sz="2200"/>
            </a:br>
            <a:endParaRPr lang="en-GB" sz="2200"/>
          </a:p>
        </p:txBody>
      </p:sp>
      <p:sp>
        <p:nvSpPr>
          <p:cNvPr id="3" name="Content Placeholder 2">
            <a:extLst>
              <a:ext uri="{FF2B5EF4-FFF2-40B4-BE49-F238E27FC236}">
                <a16:creationId xmlns:a16="http://schemas.microsoft.com/office/drawing/2014/main" id="{7E017313-A0A2-C678-BD49-03D938BFF17B}"/>
              </a:ext>
            </a:extLst>
          </p:cNvPr>
          <p:cNvSpPr>
            <a:spLocks noGrp="1"/>
          </p:cNvSpPr>
          <p:nvPr>
            <p:ph idx="1"/>
          </p:nvPr>
        </p:nvSpPr>
        <p:spPr>
          <a:xfrm>
            <a:off x="7493280" y="2160016"/>
            <a:ext cx="4133560" cy="3601212"/>
          </a:xfrm>
        </p:spPr>
        <p:txBody>
          <a:bodyPr>
            <a:normAutofit/>
          </a:bodyPr>
          <a:lstStyle/>
          <a:p>
            <a:pPr>
              <a:lnSpc>
                <a:spcPct val="90000"/>
              </a:lnSpc>
            </a:pPr>
            <a:endParaRPr lang="en-GB" sz="1700"/>
          </a:p>
          <a:p>
            <a:pPr>
              <a:lnSpc>
                <a:spcPct val="90000"/>
              </a:lnSpc>
            </a:pPr>
            <a:r>
              <a:rPr lang="en-GB" sz="1700"/>
              <a:t>While every business will have their own unique approach to risk, there are likely to be some common characteristics; </a:t>
            </a:r>
          </a:p>
          <a:p>
            <a:pPr marL="0" indent="0">
              <a:lnSpc>
                <a:spcPct val="90000"/>
              </a:lnSpc>
              <a:buNone/>
            </a:pPr>
            <a:r>
              <a:rPr lang="en-GB" sz="1700"/>
              <a:t>These include:</a:t>
            </a:r>
          </a:p>
          <a:p>
            <a:pPr>
              <a:lnSpc>
                <a:spcPct val="90000"/>
              </a:lnSpc>
            </a:pPr>
            <a:r>
              <a:rPr lang="en-GB" sz="1700"/>
              <a:t>a) Approach to standards</a:t>
            </a:r>
          </a:p>
          <a:p>
            <a:pPr>
              <a:lnSpc>
                <a:spcPct val="90000"/>
              </a:lnSpc>
            </a:pPr>
            <a:r>
              <a:rPr lang="en-GB" sz="1700"/>
              <a:t>b) Processes, Policies &amp; Documents</a:t>
            </a:r>
          </a:p>
          <a:p>
            <a:pPr>
              <a:lnSpc>
                <a:spcPct val="90000"/>
              </a:lnSpc>
            </a:pPr>
            <a:r>
              <a:rPr lang="en-GB" sz="1700"/>
              <a:t>c) Training &amp; Learning</a:t>
            </a:r>
          </a:p>
          <a:p>
            <a:pPr>
              <a:lnSpc>
                <a:spcPct val="90000"/>
              </a:lnSpc>
            </a:pPr>
            <a:r>
              <a:rPr lang="en-GB" sz="1700"/>
              <a:t>d) Ownership</a:t>
            </a:r>
          </a:p>
          <a:p>
            <a:pPr>
              <a:lnSpc>
                <a:spcPct val="90000"/>
              </a:lnSpc>
            </a:pPr>
            <a:r>
              <a:rPr lang="en-GB" sz="1700"/>
              <a:t>e) Role of Leadership</a:t>
            </a:r>
          </a:p>
        </p:txBody>
      </p:sp>
      <p:pic>
        <p:nvPicPr>
          <p:cNvPr id="5" name="Picture 4" descr="Yellow paper aeroplane flying the opposite way as many grey paper aeroplanes">
            <a:extLst>
              <a:ext uri="{FF2B5EF4-FFF2-40B4-BE49-F238E27FC236}">
                <a16:creationId xmlns:a16="http://schemas.microsoft.com/office/drawing/2014/main" id="{01ACC6E0-9FD3-4DDC-3D3F-C4E1182A1440}"/>
              </a:ext>
            </a:extLst>
          </p:cNvPr>
          <p:cNvPicPr>
            <a:picLocks noChangeAspect="1"/>
          </p:cNvPicPr>
          <p:nvPr/>
        </p:nvPicPr>
        <p:blipFill rotWithShape="1">
          <a:blip r:embed="rId3"/>
          <a:srcRect l="5330" r="27246" b="-2"/>
          <a:stretch/>
        </p:blipFill>
        <p:spPr>
          <a:xfrm>
            <a:off x="20" y="1"/>
            <a:ext cx="6927143" cy="6857999"/>
          </a:xfrm>
          <a:prstGeom prst="rect">
            <a:avLst/>
          </a:prstGeom>
        </p:spPr>
      </p:pic>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4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45F7-766F-78B0-AE42-53382B803308}"/>
              </a:ext>
            </a:extLst>
          </p:cNvPr>
          <p:cNvSpPr>
            <a:spLocks noGrp="1"/>
          </p:cNvSpPr>
          <p:nvPr>
            <p:ph type="title"/>
          </p:nvPr>
        </p:nvSpPr>
        <p:spPr/>
        <p:txBody>
          <a:bodyPr>
            <a:normAutofit fontScale="90000"/>
          </a:bodyPr>
          <a:lstStyle/>
          <a:p>
            <a:r>
              <a:rPr lang="en-GB" dirty="0"/>
              <a:t>Common characteristics of risk management in a QMS</a:t>
            </a:r>
            <a:br>
              <a:rPr lang="en-GB" dirty="0"/>
            </a:br>
            <a:endParaRPr lang="en-GB" dirty="0"/>
          </a:p>
        </p:txBody>
      </p:sp>
      <p:sp>
        <p:nvSpPr>
          <p:cNvPr id="3" name="Content Placeholder 2">
            <a:extLst>
              <a:ext uri="{FF2B5EF4-FFF2-40B4-BE49-F238E27FC236}">
                <a16:creationId xmlns:a16="http://schemas.microsoft.com/office/drawing/2014/main" id="{DA643A37-FE77-04D0-54F5-575A427222AE}"/>
              </a:ext>
            </a:extLst>
          </p:cNvPr>
          <p:cNvSpPr>
            <a:spLocks noGrp="1"/>
          </p:cNvSpPr>
          <p:nvPr>
            <p:ph idx="1"/>
          </p:nvPr>
        </p:nvSpPr>
        <p:spPr/>
        <p:txBody>
          <a:bodyPr/>
          <a:lstStyle/>
          <a:p>
            <a:endParaRPr lang="en-GB" dirty="0"/>
          </a:p>
          <a:p>
            <a:pPr marL="0" indent="0">
              <a:buNone/>
            </a:pPr>
            <a:r>
              <a:rPr lang="en-GB" dirty="0"/>
              <a:t>a) Approach to standards</a:t>
            </a:r>
          </a:p>
          <a:p>
            <a:endParaRPr lang="en-GB" dirty="0"/>
          </a:p>
          <a:p>
            <a:r>
              <a:rPr lang="en-GB" dirty="0"/>
              <a:t>Firstly Risk Management will look to address the specific points from applicable standards such as ISO9001.</a:t>
            </a:r>
          </a:p>
        </p:txBody>
      </p:sp>
    </p:spTree>
    <p:extLst>
      <p:ext uri="{BB962C8B-B14F-4D97-AF65-F5344CB8AC3E}">
        <p14:creationId xmlns:p14="http://schemas.microsoft.com/office/powerpoint/2010/main" val="2917963534"/>
      </p:ext>
    </p:extLst>
  </p:cSld>
  <p:clrMapOvr>
    <a:masterClrMapping/>
  </p:clrMapOvr>
</p:sld>
</file>

<file path=ppt/theme/theme1.xml><?xml version="1.0" encoding="utf-8"?>
<a:theme xmlns:a="http://schemas.openxmlformats.org/drawingml/2006/main" name="PunchcardVTI">
  <a:themeElements>
    <a:clrScheme name="AnalogousFromLightSeedRightStep">
      <a:dk1>
        <a:srgbClr val="000000"/>
      </a:dk1>
      <a:lt1>
        <a:srgbClr val="FFFFFF"/>
      </a:lt1>
      <a:dk2>
        <a:srgbClr val="313820"/>
      </a:dk2>
      <a:lt2>
        <a:srgbClr val="E2E5E8"/>
      </a:lt2>
      <a:accent1>
        <a:srgbClr val="C49A77"/>
      </a:accent1>
      <a:accent2>
        <a:srgbClr val="ACA267"/>
      </a:accent2>
      <a:accent3>
        <a:srgbClr val="98A773"/>
      </a:accent3>
      <a:accent4>
        <a:srgbClr val="7EB069"/>
      </a:accent4>
      <a:accent5>
        <a:srgbClr val="75B17C"/>
      </a:accent5>
      <a:accent6>
        <a:srgbClr val="69AF8E"/>
      </a:accent6>
      <a:hlink>
        <a:srgbClr val="5C85A7"/>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0E25470AF0544287FF5B43AA4D7B8A" ma:contentTypeVersion="4" ma:contentTypeDescription="Creați un document nou." ma:contentTypeScope="" ma:versionID="d02e3822fe6da988d1dc081e76724785">
  <xsd:schema xmlns:xsd="http://www.w3.org/2001/XMLSchema" xmlns:xs="http://www.w3.org/2001/XMLSchema" xmlns:p="http://schemas.microsoft.com/office/2006/metadata/properties" xmlns:ns2="b587a08c-6c06-4a94-bad8-8f2813f19972" targetNamespace="http://schemas.microsoft.com/office/2006/metadata/properties" ma:root="true" ma:fieldsID="6f4a87ca5b5aa43a2bb4a1cbabc763f8" ns2:_="">
    <xsd:import namespace="b587a08c-6c06-4a94-bad8-8f2813f1997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7a08c-6c06-4a94-bad8-8f2813f199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12ACAC-708C-4EC7-95ED-9EC4BEDC4BA5}"/>
</file>

<file path=customXml/itemProps2.xml><?xml version="1.0" encoding="utf-8"?>
<ds:datastoreItem xmlns:ds="http://schemas.openxmlformats.org/officeDocument/2006/customXml" ds:itemID="{E30FA82F-B078-4CA4-8A27-9420C59CD2F3}"/>
</file>

<file path=customXml/itemProps3.xml><?xml version="1.0" encoding="utf-8"?>
<ds:datastoreItem xmlns:ds="http://schemas.openxmlformats.org/officeDocument/2006/customXml" ds:itemID="{5080D8D7-DA49-4266-B641-F8726DA8CAE5}"/>
</file>

<file path=docProps/app.xml><?xml version="1.0" encoding="utf-8"?>
<Properties xmlns="http://schemas.openxmlformats.org/officeDocument/2006/extended-properties" xmlns:vt="http://schemas.openxmlformats.org/officeDocument/2006/docPropsVTypes">
  <TotalTime>1407</TotalTime>
  <Words>2832</Words>
  <Application>Microsoft Office PowerPoint</Application>
  <PresentationFormat>Widescreen</PresentationFormat>
  <Paragraphs>287</Paragraphs>
  <Slides>23</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Neue Haas Grotesk Text Pro</vt:lpstr>
      <vt:lpstr>PunchcardVTI</vt:lpstr>
      <vt:lpstr>Risk management - quality management - organizational and entrepreneurial competitiveness</vt:lpstr>
      <vt:lpstr>PowerPoint Presentation</vt:lpstr>
      <vt:lpstr>AGENDA</vt:lpstr>
      <vt:lpstr>Risk Management in a Quality Management System </vt:lpstr>
      <vt:lpstr>Risk Management in a Quality Management System</vt:lpstr>
      <vt:lpstr>Risk Management in a Quality Management System</vt:lpstr>
      <vt:lpstr>Risk Management in a Quality Management System - conclusions</vt:lpstr>
      <vt:lpstr>Common characteristics of risk management in a QMS </vt:lpstr>
      <vt:lpstr>Common characteristics of risk management in a QMS </vt:lpstr>
      <vt:lpstr>Common characteristics of risk management in a QMS </vt:lpstr>
      <vt:lpstr>Common characteristics of risk management in a QMS </vt:lpstr>
      <vt:lpstr>Common characteristics of risk management in a QMS </vt:lpstr>
      <vt:lpstr>Common characteristics of risk management in a QMS </vt:lpstr>
      <vt:lpstr>Common characteristics of risk management in a QMS </vt:lpstr>
      <vt:lpstr>Approach to Risk Management in Quality Management System</vt:lpstr>
      <vt:lpstr>Approach to Risk Management in Quality Management System </vt:lpstr>
      <vt:lpstr>Responsibity carry out of Risk Management in QMS </vt:lpstr>
      <vt:lpstr>Responsibity carry out of Risk Management in QMS </vt:lpstr>
      <vt:lpstr>Responsibity carry out of Risk Management in QMS </vt:lpstr>
      <vt:lpstr>Responsibity carry out of Risk Management in QMS </vt:lpstr>
      <vt:lpstr>Benefits of Risk Management in a QMS </vt:lpstr>
      <vt:lpstr>Issues with Risk Management in a QMS </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 quality management - organizational and entrepreneurial competitiveness</dc:title>
  <dc:creator>RAUL-CIPRIAN DĂNCUŢĂ</dc:creator>
  <cp:lastModifiedBy>RAUL-CIPRIAN DĂNCUŢĂ</cp:lastModifiedBy>
  <cp:revision>36</cp:revision>
  <dcterms:created xsi:type="dcterms:W3CDTF">2023-12-21T09:32:55Z</dcterms:created>
  <dcterms:modified xsi:type="dcterms:W3CDTF">2023-12-22T09:00:32Z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0x010100680E25470AF0544287FF5B43AA4D7B8A</vt:lpwstr>
  </property>
</Properties>
</file>